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38" r:id="rId2"/>
    <p:sldMasterId id="2147483840" r:id="rId3"/>
    <p:sldMasterId id="2147483915" r:id="rId4"/>
  </p:sldMasterIdLst>
  <p:notesMasterIdLst>
    <p:notesMasterId r:id="rId50"/>
  </p:notesMasterIdLst>
  <p:handoutMasterIdLst>
    <p:handoutMasterId r:id="rId51"/>
  </p:handoutMasterIdLst>
  <p:sldIdLst>
    <p:sldId id="257" r:id="rId5"/>
    <p:sldId id="654" r:id="rId6"/>
    <p:sldId id="720" r:id="rId7"/>
    <p:sldId id="656" r:id="rId8"/>
    <p:sldId id="657" r:id="rId9"/>
    <p:sldId id="738" r:id="rId10"/>
    <p:sldId id="659" r:id="rId11"/>
    <p:sldId id="739" r:id="rId12"/>
    <p:sldId id="658" r:id="rId13"/>
    <p:sldId id="724" r:id="rId14"/>
    <p:sldId id="725" r:id="rId15"/>
    <p:sldId id="726" r:id="rId16"/>
    <p:sldId id="727" r:id="rId17"/>
    <p:sldId id="728" r:id="rId18"/>
    <p:sldId id="731" r:id="rId19"/>
    <p:sldId id="732" r:id="rId20"/>
    <p:sldId id="668" r:id="rId21"/>
    <p:sldId id="661" r:id="rId22"/>
    <p:sldId id="662" r:id="rId23"/>
    <p:sldId id="663" r:id="rId24"/>
    <p:sldId id="664" r:id="rId25"/>
    <p:sldId id="669" r:id="rId26"/>
    <p:sldId id="670" r:id="rId27"/>
    <p:sldId id="672" r:id="rId28"/>
    <p:sldId id="671" r:id="rId29"/>
    <p:sldId id="665" r:id="rId30"/>
    <p:sldId id="666" r:id="rId31"/>
    <p:sldId id="667" r:id="rId32"/>
    <p:sldId id="673" r:id="rId33"/>
    <p:sldId id="674" r:id="rId34"/>
    <p:sldId id="675" r:id="rId35"/>
    <p:sldId id="680" r:id="rId36"/>
    <p:sldId id="722" r:id="rId37"/>
    <p:sldId id="723" r:id="rId38"/>
    <p:sldId id="740" r:id="rId39"/>
    <p:sldId id="676" r:id="rId40"/>
    <p:sldId id="677" r:id="rId41"/>
    <p:sldId id="678" r:id="rId42"/>
    <p:sldId id="681" r:id="rId43"/>
    <p:sldId id="682" r:id="rId44"/>
    <p:sldId id="735" r:id="rId45"/>
    <p:sldId id="679" r:id="rId46"/>
    <p:sldId id="741" r:id="rId47"/>
    <p:sldId id="733" r:id="rId48"/>
    <p:sldId id="721" r:id="rId49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800" kern="1200">
        <a:solidFill>
          <a:schemeClr val="tx1"/>
        </a:solidFill>
        <a:latin typeface="HY헤드라인M" pitchFamily="18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B15C"/>
    <a:srgbClr val="D7B15F"/>
    <a:srgbClr val="DAA100"/>
    <a:srgbClr val="D29808"/>
    <a:srgbClr val="D7AA07"/>
    <a:srgbClr val="CAA006"/>
    <a:srgbClr val="B79105"/>
    <a:srgbClr val="FAD344"/>
    <a:srgbClr val="ECAC2C"/>
    <a:srgbClr val="EFB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837" autoAdjust="0"/>
  </p:normalViewPr>
  <p:slideViewPr>
    <p:cSldViewPr snapToGrid="0">
      <p:cViewPr varScale="1">
        <p:scale>
          <a:sx n="80" d="100"/>
          <a:sy n="80" d="100"/>
        </p:scale>
        <p:origin x="1488" y="48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3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413" cy="493713"/>
          </a:xfrm>
          <a:prstGeom prst="rect">
            <a:avLst/>
          </a:prstGeom>
        </p:spPr>
        <p:txBody>
          <a:bodyPr vert="horz" lIns="90615" tIns="45308" rIns="90615" bIns="45308" rtlCol="0"/>
          <a:lstStyle>
            <a:lvl1pPr algn="l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6352" y="2"/>
            <a:ext cx="2917825" cy="493713"/>
          </a:xfrm>
          <a:prstGeom prst="rect">
            <a:avLst/>
          </a:prstGeom>
        </p:spPr>
        <p:txBody>
          <a:bodyPr vert="horz" lIns="90615" tIns="45308" rIns="90615" bIns="45308" rtlCol="0"/>
          <a:lstStyle>
            <a:lvl1pPr algn="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EB867D7-28CC-45B6-B107-E835B2CE75FD}" type="datetimeFigureOut">
              <a:rPr lang="ko-KR" altLang="en-US"/>
              <a:pPr>
                <a:defRPr/>
              </a:pPr>
              <a:t>2024-05-28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0615" tIns="45308" rIns="90615" bIns="45308" rtlCol="0" anchor="b"/>
          <a:lstStyle>
            <a:lvl1pPr algn="l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6352" y="9371013"/>
            <a:ext cx="2917825" cy="493712"/>
          </a:xfrm>
          <a:prstGeom prst="rect">
            <a:avLst/>
          </a:prstGeom>
        </p:spPr>
        <p:txBody>
          <a:bodyPr vert="horz" wrap="square" lIns="90615" tIns="45308" rIns="90615" bIns="4530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CD364F8-8219-447A-B148-B138464CDB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63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8" rIns="90615" bIns="45308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2" y="2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8" rIns="90615" bIns="4530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27600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2" y="4686302"/>
            <a:ext cx="53895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8" rIns="90615" bIns="4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8" rIns="90615" bIns="45308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2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8" rIns="90615" bIns="4530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64E9430-0019-4546-BFB3-6848F15C24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2131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1FDDF21-D8A1-D58F-F668-2D39F960E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11523" indent="-273663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094651" indent="-21893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532512" indent="-21893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970372" indent="-21893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defTabSz="875721">
              <a:defRPr/>
            </a:pPr>
            <a:fld id="{0C2D60F2-D705-4097-AFAC-CAAD3DCCDEC4}" type="slidenum">
              <a:rPr lang="en-US" altLang="ko-KR" sz="11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875721">
                <a:defRPr/>
              </a:pPr>
              <a:t>1</a:t>
            </a:fld>
            <a:endParaRPr lang="en-US" altLang="ko-KR" sz="11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C283132-F5BD-3CAE-DD59-327AAB744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17550"/>
            <a:ext cx="4751387" cy="356552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888CC6D-3332-EB3D-2883-E1D189781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633" y="4520721"/>
            <a:ext cx="5113577" cy="427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22" tIns="43610" rIns="87222" bIns="43610"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16352" y="9371013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5" tIns="45308" rIns="90615" bIns="45308" anchor="b"/>
          <a:lstStyle>
            <a:lvl1pPr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r" eaLnBrk="1" hangingPunct="1"/>
            <a:fld id="{A01E9293-61FD-424D-88B4-1178CB79F958}" type="slidenum">
              <a:rPr lang="en-US" altLang="ko-KR" sz="1200">
                <a:latin typeface="굴림" pitchFamily="50" charset="-127"/>
                <a:ea typeface="굴림" pitchFamily="50" charset="-127"/>
              </a:rPr>
              <a:pPr algn="r" eaLnBrk="1" hangingPunct="1"/>
              <a:t>3</a:t>
            </a:fld>
            <a:endParaRPr lang="en-US" altLang="ko-KR" sz="12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22837" cy="36941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2" y="4686302"/>
            <a:ext cx="5389563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5" tIns="45521" rIns="91045" bIns="45521"/>
          <a:lstStyle/>
          <a:p>
            <a:pPr eaLnBrk="1" hangingPunct="1"/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E9430-0019-4546-BFB3-6848F15C24C0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932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4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7DD16353-3C93-43DC-AD5A-8B3084209A95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5024438" y="6497638"/>
            <a:ext cx="3992562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ko-KR" sz="1100" b="1" dirty="0">
                <a:solidFill>
                  <a:srgbClr val="008080"/>
                </a:solidFill>
              </a:rPr>
              <a:t>SURJIN TECH</a:t>
            </a:r>
          </a:p>
        </p:txBody>
      </p:sp>
      <p:grpSp>
        <p:nvGrpSpPr>
          <p:cNvPr id="10" name="그룹 20"/>
          <p:cNvGrpSpPr>
            <a:grpSpLocks/>
          </p:cNvGrpSpPr>
          <p:nvPr userDrawn="1"/>
        </p:nvGrpSpPr>
        <p:grpSpPr bwMode="auto">
          <a:xfrm>
            <a:off x="157163" y="6553200"/>
            <a:ext cx="2093912" cy="255588"/>
            <a:chOff x="157163" y="6553200"/>
            <a:chExt cx="2093912" cy="255588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57163" y="6553200"/>
              <a:ext cx="2093912" cy="2555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1100" b="1" dirty="0">
                  <a:solidFill>
                    <a:srgbClr val="008080"/>
                  </a:solidFill>
                </a:rPr>
                <a:t>                    </a:t>
              </a:r>
              <a:r>
                <a:rPr lang="en-US" altLang="ko-KR" sz="1100" b="1" dirty="0">
                  <a:solidFill>
                    <a:srgbClr val="008080"/>
                  </a:solidFill>
                </a:rPr>
                <a:t>SURJIN</a:t>
              </a:r>
              <a:r>
                <a:rPr lang="en-US" altLang="ko-KR" sz="1100" b="1" baseline="0" dirty="0">
                  <a:solidFill>
                    <a:srgbClr val="008080"/>
                  </a:solidFill>
                </a:rPr>
                <a:t> GROUP</a:t>
              </a:r>
              <a:endParaRPr lang="ko-KR" altLang="en-US" sz="1100" b="1" dirty="0">
                <a:solidFill>
                  <a:srgbClr val="008080"/>
                </a:solidFill>
              </a:endParaRPr>
            </a:p>
          </p:txBody>
        </p:sp>
        <p:pic>
          <p:nvPicPr>
            <p:cNvPr id="12" name="그림 22" descr="서진 로고.pdf_page_1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3" y="6578600"/>
              <a:ext cx="843224" cy="21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3323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4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93090D5D-5851-4E76-9EF8-4DA59D5DF3DF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5024438" y="6497638"/>
            <a:ext cx="3992562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ko-KR" sz="1100" b="1" dirty="0">
                <a:solidFill>
                  <a:srgbClr val="008080"/>
                </a:solidFill>
              </a:rPr>
              <a:t>SURJIN TECH</a:t>
            </a:r>
          </a:p>
        </p:txBody>
      </p:sp>
      <p:grpSp>
        <p:nvGrpSpPr>
          <p:cNvPr id="10" name="그룹 20"/>
          <p:cNvGrpSpPr>
            <a:grpSpLocks/>
          </p:cNvGrpSpPr>
          <p:nvPr userDrawn="1"/>
        </p:nvGrpSpPr>
        <p:grpSpPr bwMode="auto">
          <a:xfrm>
            <a:off x="157163" y="6553200"/>
            <a:ext cx="2093912" cy="255588"/>
            <a:chOff x="157163" y="6553200"/>
            <a:chExt cx="2093912" cy="255588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57163" y="6553200"/>
              <a:ext cx="2093912" cy="2555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1100" b="1" dirty="0">
                  <a:solidFill>
                    <a:srgbClr val="008080"/>
                  </a:solidFill>
                </a:rPr>
                <a:t>                    </a:t>
              </a:r>
              <a:r>
                <a:rPr lang="en-US" altLang="ko-KR" sz="1100" b="1" dirty="0">
                  <a:solidFill>
                    <a:srgbClr val="008080"/>
                  </a:solidFill>
                </a:rPr>
                <a:t>SURJIN GROUP</a:t>
              </a:r>
              <a:endParaRPr lang="ko-KR" altLang="en-US" sz="1100" b="1" dirty="0">
                <a:solidFill>
                  <a:srgbClr val="008080"/>
                </a:solidFill>
              </a:endParaRPr>
            </a:p>
          </p:txBody>
        </p:sp>
        <p:pic>
          <p:nvPicPr>
            <p:cNvPr id="12" name="그림 22" descr="서진 로고.pdf_page_1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3" y="6578600"/>
              <a:ext cx="843224" cy="21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17461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>
              <a:ea typeface="HY헤드라인M" pitchFamily="18" charset="-127"/>
            </a:endParaRPr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1547813" y="4572000"/>
            <a:ext cx="7586662" cy="887413"/>
          </a:xfrm>
          <a:custGeom>
            <a:avLst/>
            <a:gdLst>
              <a:gd name="T0" fmla="*/ 0 w 7586472"/>
              <a:gd name="T1" fmla="*/ 888303 h 886968"/>
              <a:gd name="T2" fmla="*/ 7587042 w 7586472"/>
              <a:gd name="T3" fmla="*/ 888303 h 886968"/>
              <a:gd name="T4" fmla="*/ 7587042 w 7586472"/>
              <a:gd name="T5" fmla="*/ 0 h 886968"/>
              <a:gd name="T6" fmla="*/ 0 w 7586472"/>
              <a:gd name="T7" fmla="*/ 0 h 886968"/>
              <a:gd name="T8" fmla="*/ 0 w 7586472"/>
              <a:gd name="T9" fmla="*/ 888303 h 886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86472" h="886968">
                <a:moveTo>
                  <a:pt x="0" y="886968"/>
                </a:moveTo>
                <a:lnTo>
                  <a:pt x="7586472" y="886968"/>
                </a:lnTo>
                <a:lnTo>
                  <a:pt x="7586472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0" y="4572000"/>
            <a:ext cx="1447800" cy="887413"/>
          </a:xfrm>
          <a:custGeom>
            <a:avLst/>
            <a:gdLst>
              <a:gd name="T0" fmla="*/ 0 w 1447800"/>
              <a:gd name="T1" fmla="*/ 888303 h 886968"/>
              <a:gd name="T2" fmla="*/ 1447800 w 1447800"/>
              <a:gd name="T3" fmla="*/ 888303 h 886968"/>
              <a:gd name="T4" fmla="*/ 1447800 w 1447800"/>
              <a:gd name="T5" fmla="*/ 0 h 886968"/>
              <a:gd name="T6" fmla="*/ 0 w 1447800"/>
              <a:gd name="T7" fmla="*/ 0 h 886968"/>
              <a:gd name="T8" fmla="*/ 0 w 1447800"/>
              <a:gd name="T9" fmla="*/ 888303 h 886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800" h="886968">
                <a:moveTo>
                  <a:pt x="0" y="886968"/>
                </a:moveTo>
                <a:lnTo>
                  <a:pt x="1447800" y="886968"/>
                </a:lnTo>
                <a:lnTo>
                  <a:pt x="14478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5" name="bk object 19"/>
          <p:cNvSpPr>
            <a:spLocks/>
          </p:cNvSpPr>
          <p:nvPr/>
        </p:nvSpPr>
        <p:spPr bwMode="auto">
          <a:xfrm>
            <a:off x="0" y="4664075"/>
            <a:ext cx="1454150" cy="712788"/>
          </a:xfrm>
          <a:custGeom>
            <a:avLst/>
            <a:gdLst>
              <a:gd name="T0" fmla="*/ 0 w 1453896"/>
              <a:gd name="T1" fmla="*/ 711901 h 713232"/>
              <a:gd name="T2" fmla="*/ 1454658 w 1453896"/>
              <a:gd name="T3" fmla="*/ 711901 h 713232"/>
              <a:gd name="T4" fmla="*/ 1454658 w 1453896"/>
              <a:gd name="T5" fmla="*/ 0 h 713232"/>
              <a:gd name="T6" fmla="*/ 0 w 1453896"/>
              <a:gd name="T7" fmla="*/ 0 h 713232"/>
              <a:gd name="T8" fmla="*/ 0 w 1453896"/>
              <a:gd name="T9" fmla="*/ 711901 h 713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3896" h="713232">
                <a:moveTo>
                  <a:pt x="0" y="713232"/>
                </a:moveTo>
                <a:lnTo>
                  <a:pt x="1453896" y="713232"/>
                </a:lnTo>
                <a:lnTo>
                  <a:pt x="1453896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1544638" y="4654550"/>
            <a:ext cx="7599362" cy="712788"/>
          </a:xfrm>
          <a:custGeom>
            <a:avLst/>
            <a:gdLst>
              <a:gd name="T0" fmla="*/ 0 w 7598663"/>
              <a:gd name="T1" fmla="*/ 711903 h 713231"/>
              <a:gd name="T2" fmla="*/ 7600760 w 7598663"/>
              <a:gd name="T3" fmla="*/ 711903 h 713231"/>
              <a:gd name="T4" fmla="*/ 7600760 w 7598663"/>
              <a:gd name="T5" fmla="*/ 0 h 713231"/>
              <a:gd name="T6" fmla="*/ 0 w 7598663"/>
              <a:gd name="T7" fmla="*/ 0 h 713231"/>
              <a:gd name="T8" fmla="*/ 0 w 7598663"/>
              <a:gd name="T9" fmla="*/ 711903 h 713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98663" h="713231">
                <a:moveTo>
                  <a:pt x="0" y="713231"/>
                </a:moveTo>
                <a:lnTo>
                  <a:pt x="7598663" y="713231"/>
                </a:lnTo>
                <a:lnTo>
                  <a:pt x="7598663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7" name="bk object 21"/>
          <p:cNvSpPr>
            <a:spLocks/>
          </p:cNvSpPr>
          <p:nvPr/>
        </p:nvSpPr>
        <p:spPr bwMode="auto">
          <a:xfrm>
            <a:off x="1447800" y="0"/>
            <a:ext cx="100013" cy="6858000"/>
          </a:xfrm>
          <a:custGeom>
            <a:avLst/>
            <a:gdLst>
              <a:gd name="T0" fmla="*/ 0 w 100584"/>
              <a:gd name="T1" fmla="*/ 6858004 h 6857998"/>
              <a:gd name="T2" fmla="*/ 98880 w 100584"/>
              <a:gd name="T3" fmla="*/ 6858004 h 6857998"/>
              <a:gd name="T4" fmla="*/ 98880 w 100584"/>
              <a:gd name="T5" fmla="*/ 0 h 6857998"/>
              <a:gd name="T6" fmla="*/ 0 w 100584"/>
              <a:gd name="T7" fmla="*/ 0 h 6857998"/>
              <a:gd name="T8" fmla="*/ 0 w 100584"/>
              <a:gd name="T9" fmla="*/ 6858004 h 6857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584" h="6857998">
                <a:moveTo>
                  <a:pt x="0" y="6857998"/>
                </a:moveTo>
                <a:lnTo>
                  <a:pt x="100584" y="6857998"/>
                </a:lnTo>
                <a:lnTo>
                  <a:pt x="10058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8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 eaLnBrk="0" latinLnBrk="0" hangingPunct="0">
              <a:defRPr>
                <a:solidFill>
                  <a:schemeClr val="tx1">
                    <a:tint val="75000"/>
                  </a:schemeClr>
                </a:solidFill>
                <a:ea typeface="HY헤드라인M" pitchFamily="18" charset="-127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lIns="0" tIns="0" rIns="0" bIns="0"/>
          <a:lstStyle>
            <a:lvl1pPr algn="l" eaLnBrk="0" latinLnBrk="0" hangingPunct="0">
              <a:defRPr>
                <a:solidFill>
                  <a:schemeClr val="tx1">
                    <a:tint val="75000"/>
                  </a:schemeClr>
                </a:solidFill>
                <a:ea typeface="HY헤드라인M" pitchFamily="18" charset="-127"/>
              </a:defRPr>
            </a:lvl1pPr>
          </a:lstStyle>
          <a:p>
            <a:pPr>
              <a:defRPr/>
            </a:pPr>
            <a:fld id="{C1B87ED5-E977-4381-8151-BE113F0AFD8C}" type="datetime1">
              <a:rPr lang="en-US" altLang="ko-KR"/>
              <a:pPr>
                <a:defRPr/>
              </a:pPr>
              <a:t>5/28/2024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4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A95AE678-B21F-4848-8838-3DFFC92FFFFF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5024438" y="6497638"/>
            <a:ext cx="3992562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r>
              <a:rPr lang="ko-KR" altLang="en-US" sz="1100" b="1" dirty="0">
                <a:solidFill>
                  <a:srgbClr val="008080"/>
                </a:solidFill>
              </a:rPr>
              <a:t>서진기계</a:t>
            </a:r>
            <a:endParaRPr lang="en-US" altLang="ko-KR" sz="1100" b="1" dirty="0">
              <a:solidFill>
                <a:srgbClr val="008080"/>
              </a:solidFill>
            </a:endParaRPr>
          </a:p>
        </p:txBody>
      </p:sp>
      <p:grpSp>
        <p:nvGrpSpPr>
          <p:cNvPr id="10" name="그룹 20"/>
          <p:cNvGrpSpPr>
            <a:grpSpLocks/>
          </p:cNvGrpSpPr>
          <p:nvPr userDrawn="1"/>
        </p:nvGrpSpPr>
        <p:grpSpPr bwMode="auto">
          <a:xfrm>
            <a:off x="157163" y="6553200"/>
            <a:ext cx="2093912" cy="255588"/>
            <a:chOff x="157163" y="6553200"/>
            <a:chExt cx="2093912" cy="255588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57163" y="6553200"/>
              <a:ext cx="2093912" cy="2555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1100" b="1" dirty="0">
                  <a:solidFill>
                    <a:srgbClr val="008080"/>
                  </a:solidFill>
                </a:rPr>
                <a:t>                    서진그룹</a:t>
              </a:r>
            </a:p>
          </p:txBody>
        </p:sp>
        <p:pic>
          <p:nvPicPr>
            <p:cNvPr id="12" name="그림 22" descr="서진 로고.pdf_page_1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3" y="6578600"/>
              <a:ext cx="843224" cy="21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2682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4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6A9A3E15-9A7C-4625-938D-909A758590AC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5024438" y="6497638"/>
            <a:ext cx="3992562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r>
              <a:rPr lang="ko-KR" altLang="en-US" sz="1100" b="1" dirty="0" err="1">
                <a:solidFill>
                  <a:srgbClr val="008080"/>
                </a:solidFill>
              </a:rPr>
              <a:t>유진산업기술주식회사</a:t>
            </a:r>
            <a:endParaRPr lang="en-US" altLang="ko-KR" sz="1100" b="1" dirty="0">
              <a:solidFill>
                <a:srgbClr val="008080"/>
              </a:solidFill>
            </a:endParaRPr>
          </a:p>
        </p:txBody>
      </p:sp>
      <p:grpSp>
        <p:nvGrpSpPr>
          <p:cNvPr id="10" name="그룹 20"/>
          <p:cNvGrpSpPr>
            <a:grpSpLocks/>
          </p:cNvGrpSpPr>
          <p:nvPr userDrawn="1"/>
        </p:nvGrpSpPr>
        <p:grpSpPr bwMode="auto">
          <a:xfrm>
            <a:off x="157163" y="6553200"/>
            <a:ext cx="2093912" cy="255588"/>
            <a:chOff x="157163" y="6553200"/>
            <a:chExt cx="2093912" cy="255588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57163" y="6553200"/>
              <a:ext cx="2093912" cy="2555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1100" b="1" dirty="0">
                  <a:solidFill>
                    <a:srgbClr val="008080"/>
                  </a:solidFill>
                </a:rPr>
                <a:t>                    서진그룹</a:t>
              </a:r>
            </a:p>
          </p:txBody>
        </p:sp>
        <p:pic>
          <p:nvPicPr>
            <p:cNvPr id="12" name="그림 22" descr="서진 로고.pdf_page_1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3" y="6578600"/>
              <a:ext cx="843224" cy="21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90588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04FE4E6-0E1B-E112-EAA9-96209E9ADAB2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" name="Line 35">
              <a:extLst>
                <a:ext uri="{FF2B5EF4-FFF2-40B4-BE49-F238E27FC236}">
                  <a16:creationId xmlns:a16="http://schemas.microsoft.com/office/drawing/2014/main" id="{48B99EB0-6576-570D-A736-80EAC6828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8981B23E-4D3D-7BA8-91EB-1060C31F1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4DC6602D-5D7E-57C2-CB38-B0A0BA599298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6" name="Line 35">
              <a:extLst>
                <a:ext uri="{FF2B5EF4-FFF2-40B4-BE49-F238E27FC236}">
                  <a16:creationId xmlns:a16="http://schemas.microsoft.com/office/drawing/2014/main" id="{79C8CDF9-0680-5BBD-A8A2-0DF49A9EE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7" name="Line 36">
              <a:extLst>
                <a:ext uri="{FF2B5EF4-FFF2-40B4-BE49-F238E27FC236}">
                  <a16:creationId xmlns:a16="http://schemas.microsoft.com/office/drawing/2014/main" id="{24F44A45-4157-2922-DDDA-730E72E3E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8" name="Rectangle 41">
            <a:extLst>
              <a:ext uri="{FF2B5EF4-FFF2-40B4-BE49-F238E27FC236}">
                <a16:creationId xmlns:a16="http://schemas.microsoft.com/office/drawing/2014/main" id="{BF05DB4F-2C3A-9728-50FE-8E585228BA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latinLnBrk="1">
              <a:defRPr/>
            </a:pPr>
            <a:fld id="{DE8F2CEA-9F41-4268-8EE1-B45ADFE05A6E}" type="slidenum">
              <a:rPr lang="en-US" altLang="ko-KR" sz="1000" b="1" smtClean="0">
                <a:latin typeface="굴림" panose="020B0600000101010101" pitchFamily="50" charset="-127"/>
                <a:ea typeface="굴림" panose="020B0600000101010101" pitchFamily="50" charset="-127"/>
              </a:rPr>
              <a:pPr algn="r" latinLnBrk="1">
                <a:defRPr/>
              </a:pPr>
              <a:t>‹#›</a:t>
            </a:fld>
            <a:endParaRPr lang="en-US" altLang="ko-KR" sz="1000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" name="그림 22" descr="서진 로고.pdf_page_1.jpg">
            <a:extLst>
              <a:ext uri="{FF2B5EF4-FFF2-40B4-BE49-F238E27FC236}">
                <a16:creationId xmlns:a16="http://schemas.microsoft.com/office/drawing/2014/main" id="{6057B842-E11B-4DE5-B6E0-F95BFE651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578600"/>
            <a:ext cx="8429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20">
            <a:extLst>
              <a:ext uri="{FF2B5EF4-FFF2-40B4-BE49-F238E27FC236}">
                <a16:creationId xmlns:a16="http://schemas.microsoft.com/office/drawing/2014/main" id="{8F4D06BB-9D80-7202-A2E4-6EB618920A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7163" y="6553200"/>
            <a:ext cx="3124200" cy="255588"/>
            <a:chOff x="157162" y="6553200"/>
            <a:chExt cx="3124517" cy="255588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5A31394-77D0-52EA-747D-CF44393F1B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162" y="6553200"/>
              <a:ext cx="3124517" cy="2555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1100" b="1" dirty="0">
                  <a:solidFill>
                    <a:srgbClr val="008080"/>
                  </a:solidFill>
                </a:rPr>
                <a:t>                    </a:t>
              </a:r>
              <a:r>
                <a:rPr lang="en-US" altLang="ko-KR" sz="1100" b="1" dirty="0">
                  <a:solidFill>
                    <a:srgbClr val="008080"/>
                  </a:solidFill>
                </a:rPr>
                <a:t>SURJIN GROUP</a:t>
              </a:r>
              <a:endParaRPr lang="ko-KR" altLang="en-US" sz="1100" b="1" dirty="0">
                <a:solidFill>
                  <a:srgbClr val="008080"/>
                </a:solidFill>
              </a:endParaRPr>
            </a:p>
          </p:txBody>
        </p:sp>
        <p:pic>
          <p:nvPicPr>
            <p:cNvPr id="12" name="그림 22" descr="서진 로고.pdf_page_1.jpg">
              <a:extLst>
                <a:ext uri="{FF2B5EF4-FFF2-40B4-BE49-F238E27FC236}">
                  <a16:creationId xmlns:a16="http://schemas.microsoft.com/office/drawing/2014/main" id="{D380AA63-F64F-5959-2E34-479DCFD68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3" y="6578600"/>
              <a:ext cx="843224" cy="21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49121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C40A92EA-28EC-E976-A133-0DD7C7173531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" name="Line 35">
              <a:extLst>
                <a:ext uri="{FF2B5EF4-FFF2-40B4-BE49-F238E27FC236}">
                  <a16:creationId xmlns:a16="http://schemas.microsoft.com/office/drawing/2014/main" id="{E30C1D7C-2329-92F2-5A3B-D7A28C54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C2A637A9-1088-96BF-7297-606402CA0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FC02EDDB-2026-8FB5-A931-2210A4679C78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6" name="Line 35">
              <a:extLst>
                <a:ext uri="{FF2B5EF4-FFF2-40B4-BE49-F238E27FC236}">
                  <a16:creationId xmlns:a16="http://schemas.microsoft.com/office/drawing/2014/main" id="{82BA86A6-21F7-4009-EC25-50D43D3D4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7" name="Line 36">
              <a:extLst>
                <a:ext uri="{FF2B5EF4-FFF2-40B4-BE49-F238E27FC236}">
                  <a16:creationId xmlns:a16="http://schemas.microsoft.com/office/drawing/2014/main" id="{96174C53-B9AE-190A-6468-45CA64D4E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8" name="Rectangle 41">
            <a:extLst>
              <a:ext uri="{FF2B5EF4-FFF2-40B4-BE49-F238E27FC236}">
                <a16:creationId xmlns:a16="http://schemas.microsoft.com/office/drawing/2014/main" id="{28F66D09-EDE9-DB08-FF6C-7EDF81A719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latinLnBrk="1">
              <a:defRPr/>
            </a:pPr>
            <a:fld id="{E3E9CB15-370E-41EA-A044-FEE544757803}" type="slidenum">
              <a:rPr lang="en-US" altLang="ko-KR" sz="1000" b="1" smtClean="0">
                <a:latin typeface="굴림" panose="020B0600000101010101" pitchFamily="50" charset="-127"/>
                <a:ea typeface="굴림" panose="020B0600000101010101" pitchFamily="50" charset="-127"/>
              </a:rPr>
              <a:pPr algn="r" latinLnBrk="1">
                <a:defRPr/>
              </a:pPr>
              <a:t>‹#›</a:t>
            </a:fld>
            <a:endParaRPr lang="en-US" altLang="ko-KR" sz="1000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" name="그룹 20">
            <a:extLst>
              <a:ext uri="{FF2B5EF4-FFF2-40B4-BE49-F238E27FC236}">
                <a16:creationId xmlns:a16="http://schemas.microsoft.com/office/drawing/2014/main" id="{4394F086-ACD2-3FEC-FDBF-3C4DCAA682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7163" y="6553200"/>
            <a:ext cx="3124200" cy="255588"/>
            <a:chOff x="157162" y="6553200"/>
            <a:chExt cx="3124517" cy="255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195DB9-D78A-8A40-B7A0-1F85A18F8B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162" y="6553200"/>
              <a:ext cx="3124517" cy="2555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defRPr kumimoji="1" sz="800">
                  <a:solidFill>
                    <a:schemeClr val="tx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1100" b="1" dirty="0">
                  <a:solidFill>
                    <a:srgbClr val="008080"/>
                  </a:solidFill>
                </a:rPr>
                <a:t>                    </a:t>
              </a:r>
              <a:r>
                <a:rPr lang="en-US" altLang="ko-KR" sz="1100" b="1" dirty="0">
                  <a:solidFill>
                    <a:srgbClr val="008080"/>
                  </a:solidFill>
                </a:rPr>
                <a:t>SURJIN GROUP</a:t>
              </a:r>
              <a:endParaRPr lang="ko-KR" altLang="en-US" sz="1100" b="1" dirty="0">
                <a:solidFill>
                  <a:srgbClr val="008080"/>
                </a:solidFill>
              </a:endParaRPr>
            </a:p>
          </p:txBody>
        </p:sp>
        <p:pic>
          <p:nvPicPr>
            <p:cNvPr id="11" name="그림 22" descr="서진 로고.pdf_page_1.jpg">
              <a:extLst>
                <a:ext uri="{FF2B5EF4-FFF2-40B4-BE49-F238E27FC236}">
                  <a16:creationId xmlns:a16="http://schemas.microsoft.com/office/drawing/2014/main" id="{24F6E44B-EFF1-F647-F273-FC0FF7CD3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3" y="6578600"/>
              <a:ext cx="843224" cy="21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64926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1033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34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1027" name="Rectangle 41"/>
          <p:cNvSpPr>
            <a:spLocks noChangeArrowheads="1"/>
          </p:cNvSpPr>
          <p:nvPr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63EBE87C-5919-4B4B-8681-4F7ED53F3422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57163" y="6553200"/>
            <a:ext cx="2093912" cy="255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100" b="1" dirty="0">
              <a:solidFill>
                <a:srgbClr val="008080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051550" y="6497638"/>
            <a:ext cx="2965450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endParaRPr lang="en-US" altLang="ko-KR" sz="1100" b="1" dirty="0">
              <a:solidFill>
                <a:srgbClr val="008080"/>
              </a:solidFill>
            </a:endParaRPr>
          </a:p>
        </p:txBody>
      </p:sp>
      <p:grpSp>
        <p:nvGrpSpPr>
          <p:cNvPr id="1030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1031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32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p:transition/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 b="1">
          <a:solidFill>
            <a:srgbClr val="00339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 b="1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2057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058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2051" name="Rectangle 41"/>
          <p:cNvSpPr>
            <a:spLocks noChangeArrowheads="1"/>
          </p:cNvSpPr>
          <p:nvPr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BC97B176-934D-41AE-ACCC-19164FC9249C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57163" y="6553200"/>
            <a:ext cx="2093912" cy="255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100" b="1" dirty="0">
              <a:solidFill>
                <a:srgbClr val="008080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051550" y="6497638"/>
            <a:ext cx="2965450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endParaRPr lang="en-US" altLang="ko-KR" sz="1100" b="1" dirty="0">
              <a:solidFill>
                <a:srgbClr val="008080"/>
              </a:solidFill>
            </a:endParaRPr>
          </a:p>
        </p:txBody>
      </p:sp>
      <p:grpSp>
        <p:nvGrpSpPr>
          <p:cNvPr id="2054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2055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056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ransition/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 b="1">
          <a:solidFill>
            <a:srgbClr val="00339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 b="1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4"/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3081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082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3075" name="Rectangle 41"/>
          <p:cNvSpPr>
            <a:spLocks noChangeArrowheads="1"/>
          </p:cNvSpPr>
          <p:nvPr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459682A2-5E3C-4285-8280-A3E7BFC0B811}" type="slidenum">
              <a:rPr lang="en-US" altLang="ko-KR" sz="1000" b="1">
                <a:latin typeface="굴림" pitchFamily="50" charset="-127"/>
              </a:rPr>
              <a:pPr algn="r" eaLnBrk="0" hangingPunct="0"/>
              <a:t>‹#›</a:t>
            </a:fld>
            <a:endParaRPr lang="en-US" altLang="ko-KR" sz="1000" b="1">
              <a:latin typeface="굴림" pitchFamily="50" charset="-127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57163" y="6553200"/>
            <a:ext cx="2093912" cy="255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100" b="1" dirty="0">
              <a:solidFill>
                <a:srgbClr val="008080"/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051550" y="6497638"/>
            <a:ext cx="2965450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>
              <a:buFontTx/>
              <a:buNone/>
              <a:defRPr/>
            </a:pPr>
            <a:endParaRPr lang="en-US" altLang="ko-KR" sz="1100" b="1" dirty="0">
              <a:solidFill>
                <a:srgbClr val="008080"/>
              </a:solidFill>
            </a:endParaRPr>
          </a:p>
        </p:txBody>
      </p:sp>
      <p:grpSp>
        <p:nvGrpSpPr>
          <p:cNvPr id="3078" name="Group 34"/>
          <p:cNvGrpSpPr>
            <a:grpSpLocks/>
          </p:cNvGrpSpPr>
          <p:nvPr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3079" name="Line 35"/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080" name="Line 36"/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ransition/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 b="1">
          <a:solidFill>
            <a:srgbClr val="00339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 b="1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>
            <a:extLst>
              <a:ext uri="{FF2B5EF4-FFF2-40B4-BE49-F238E27FC236}">
                <a16:creationId xmlns:a16="http://schemas.microsoft.com/office/drawing/2014/main" id="{3210BF9F-D136-4908-74A4-FA71A2C48A40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6499225"/>
            <a:ext cx="8653462" cy="42863"/>
            <a:chOff x="113" y="4117"/>
            <a:chExt cx="5489" cy="23"/>
          </a:xfrm>
        </p:grpSpPr>
        <p:sp>
          <p:nvSpPr>
            <p:cNvPr id="1033" name="Line 35">
              <a:extLst>
                <a:ext uri="{FF2B5EF4-FFF2-40B4-BE49-F238E27FC236}">
                  <a16:creationId xmlns:a16="http://schemas.microsoft.com/office/drawing/2014/main" id="{F3236C74-9454-9778-4BC1-900927D59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34" name="Line 36">
              <a:extLst>
                <a:ext uri="{FF2B5EF4-FFF2-40B4-BE49-F238E27FC236}">
                  <a16:creationId xmlns:a16="http://schemas.microsoft.com/office/drawing/2014/main" id="{142CF4FB-D95C-B1CE-8155-40736AE45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1030" name="Rectangle 41">
            <a:extLst>
              <a:ext uri="{FF2B5EF4-FFF2-40B4-BE49-F238E27FC236}">
                <a16:creationId xmlns:a16="http://schemas.microsoft.com/office/drawing/2014/main" id="{B6C8F16A-F278-2A37-3C5C-76C2A0D6F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65246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latinLnBrk="1">
              <a:defRPr/>
            </a:pPr>
            <a:fld id="{0F2054D6-78A0-4DD2-8A18-D2DC51EEEC6A}" type="slidenum">
              <a:rPr lang="en-US" altLang="ko-KR" sz="1000" b="1" smtClean="0">
                <a:latin typeface="굴림" panose="020B0600000101010101" pitchFamily="50" charset="-127"/>
                <a:ea typeface="굴림" panose="020B0600000101010101" pitchFamily="50" charset="-127"/>
              </a:rPr>
              <a:pPr algn="r" latinLnBrk="1">
                <a:defRPr/>
              </a:pPr>
              <a:t>‹#›</a:t>
            </a:fld>
            <a:endParaRPr lang="en-US" altLang="ko-KR" sz="1000" b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229B6FBA-8738-E9EA-03C9-DBBF3F6DBA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6553200"/>
            <a:ext cx="2093912" cy="255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100" b="1" dirty="0">
              <a:solidFill>
                <a:srgbClr val="008080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0F9FA797-F68D-9E1C-B698-79F7789171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1550" y="6497638"/>
            <a:ext cx="2965450" cy="314325"/>
          </a:xfrm>
          <a:prstGeom prst="rect">
            <a:avLst/>
          </a:prstGeom>
          <a:noFill/>
          <a:ln>
            <a:noFill/>
          </a:ln>
        </p:spPr>
        <p:txBody>
          <a:bodyPr wrap="none" lIns="98176" tIns="49084" rIns="98176" bIns="49084" anchor="ctr"/>
          <a:lstStyle>
            <a:lvl1pPr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defTabSz="912813" latinLnBrk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defTabSz="91281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eaLnBrk="1" hangingPunct="1">
              <a:buFontTx/>
              <a:buNone/>
              <a:defRPr/>
            </a:pPr>
            <a:endParaRPr lang="en-US" altLang="ko-KR" sz="1100" b="1" dirty="0">
              <a:solidFill>
                <a:srgbClr val="008080"/>
              </a:solidFill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E2DA566A-E35F-9EF3-A302-0AAC6E1A1E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3200" y="763588"/>
            <a:ext cx="8653463" cy="42862"/>
            <a:chOff x="113" y="4117"/>
            <a:chExt cx="5489" cy="23"/>
          </a:xfrm>
        </p:grpSpPr>
        <p:sp>
          <p:nvSpPr>
            <p:cNvPr id="1031" name="Line 35">
              <a:extLst>
                <a:ext uri="{FF2B5EF4-FFF2-40B4-BE49-F238E27FC236}">
                  <a16:creationId xmlns:a16="http://schemas.microsoft.com/office/drawing/2014/main" id="{8627700D-A772-902E-A205-C78E496D7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17"/>
              <a:ext cx="5489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32" name="Line 36">
              <a:extLst>
                <a:ext uri="{FF2B5EF4-FFF2-40B4-BE49-F238E27FC236}">
                  <a16:creationId xmlns:a16="http://schemas.microsoft.com/office/drawing/2014/main" id="{1064FEBE-744F-FA2A-33AF-9A1E1432D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4140"/>
              <a:ext cx="5489" cy="0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9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</p:sldLayoutIdLst>
  <p:transition/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32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800" b="1">
          <a:solidFill>
            <a:srgbClr val="00339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2400" b="1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1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Rectangle 139">
            <a:extLst>
              <a:ext uri="{FF2B5EF4-FFF2-40B4-BE49-F238E27FC236}">
                <a16:creationId xmlns:a16="http://schemas.microsoft.com/office/drawing/2014/main" id="{5B79A541-A24C-E7F8-5985-ACEB7DA6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739900"/>
            <a:ext cx="8413750" cy="76993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SURJIN TECH Company Profile </a:t>
            </a: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0243" name="Rectangle 191">
            <a:extLst>
              <a:ext uri="{FF2B5EF4-FFF2-40B4-BE49-F238E27FC236}">
                <a16:creationId xmlns:a16="http://schemas.microsoft.com/office/drawing/2014/main" id="{1FE87700-3AE1-42C3-ACFA-B878ED9D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5191125"/>
            <a:ext cx="8548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     SURJIN GROUP</a:t>
            </a: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0244" name="Rectangle 192">
            <a:extLst>
              <a:ext uri="{FF2B5EF4-FFF2-40B4-BE49-F238E27FC236}">
                <a16:creationId xmlns:a16="http://schemas.microsoft.com/office/drawing/2014/main" id="{78CAC855-BBDC-4976-1C0A-57760839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7613"/>
            <a:ext cx="91170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2024. 05</a:t>
            </a:r>
          </a:p>
        </p:txBody>
      </p:sp>
      <p:pic>
        <p:nvPicPr>
          <p:cNvPr id="10245" name="그림 22" descr="서진 로고.pdf_page_1.jpg">
            <a:extLst>
              <a:ext uri="{FF2B5EF4-FFF2-40B4-BE49-F238E27FC236}">
                <a16:creationId xmlns:a16="http://schemas.microsoft.com/office/drawing/2014/main" id="{1A6B0C70-BAF7-EC1D-87A7-8897EC90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213350"/>
            <a:ext cx="1470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1) Sand Compaction Pile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650081" y="1698171"/>
            <a:ext cx="7772400" cy="42074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latinLnBrk="0">
              <a:lnSpc>
                <a:spcPct val="100000"/>
              </a:lnSpc>
            </a:pPr>
            <a:r>
              <a:rPr sz="1400" dirty="0">
                <a:latin typeface="Tw Cen MT" pitchFamily="34" charset="0"/>
                <a:cs typeface="Arial Black"/>
              </a:rPr>
              <a:t>San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1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omp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 </a:t>
            </a:r>
            <a:r>
              <a:rPr sz="1400" spc="-1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piles </a:t>
            </a:r>
            <a:r>
              <a:rPr sz="1400" spc="-1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(SCP) </a:t>
            </a:r>
            <a:r>
              <a:rPr sz="1400" spc="-18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 </a:t>
            </a:r>
            <a:r>
              <a:rPr sz="1400" spc="-10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 </a:t>
            </a:r>
            <a:r>
              <a:rPr sz="1400" spc="-18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imp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ement </a:t>
            </a:r>
            <a:r>
              <a:rPr sz="1400" spc="-16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hniques </a:t>
            </a:r>
            <a:r>
              <a:rPr sz="1400" spc="-1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act </a:t>
            </a:r>
            <a:r>
              <a:rPr sz="1400" spc="-18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as </a:t>
            </a:r>
            <a:r>
              <a:rPr sz="1400" spc="-18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ains </a:t>
            </a:r>
            <a:r>
              <a:rPr sz="1400" spc="-1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 </a:t>
            </a:r>
            <a:r>
              <a:rPr sz="1400" spc="-1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un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er </a:t>
            </a:r>
            <a:r>
              <a:rPr sz="1400" spc="-18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ble condi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ions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can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significan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dec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ime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consolid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occu</a:t>
            </a:r>
            <a:r>
              <a:rPr sz="1400" spc="-1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Fu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e,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cons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 </a:t>
            </a:r>
            <a:r>
              <a:rPr sz="1400" spc="-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piles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es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buil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d-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up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essu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anular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la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s, </a:t>
            </a:r>
            <a:r>
              <a:rPr sz="1400" spc="-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ce dec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eases</a:t>
            </a:r>
            <a:r>
              <a:rPr sz="1400" spc="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il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</a:t>
            </a:r>
            <a:r>
              <a:rPr sz="1400" spc="1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iquefy</a:t>
            </a:r>
            <a:r>
              <a:rPr sz="1400" spc="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ing</a:t>
            </a:r>
            <a:r>
              <a:rPr sz="1400" spc="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hqu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k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e.</a:t>
            </a:r>
            <a:r>
              <a:rPr sz="1400" spc="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nd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is</a:t>
            </a:r>
            <a:r>
              <a:rPr sz="1400" spc="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eadi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va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il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ble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near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most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cons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uc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on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it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cons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de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xpens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8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han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her</a:t>
            </a:r>
            <a:r>
              <a:rPr sz="1400" spc="8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ocessed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als</a:t>
            </a:r>
            <a:r>
              <a:rPr sz="1400" spc="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su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as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ush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0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one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10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may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im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om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conside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able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ance</a:t>
            </a:r>
            <a:r>
              <a:rPr sz="1400" spc="10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by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9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side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ble cos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r>
              <a:rPr sz="1400" spc="6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her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om</a:t>
            </a:r>
            <a:r>
              <a:rPr sz="1400" spc="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eed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one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ol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mn</a:t>
            </a:r>
            <a:r>
              <a:rPr sz="1400" spc="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equip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ent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</a:t>
            </a:r>
            <a:r>
              <a:rPr sz="1400" spc="6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pile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equipm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nt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uct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piles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12700" algn="just" latinLnBrk="0">
              <a:lnSpc>
                <a:spcPct val="100000"/>
              </a:lnSpc>
            </a:pPr>
            <a:r>
              <a:rPr sz="1400" spc="-4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 </a:t>
            </a:r>
            <a:r>
              <a:rPr sz="1400" spc="-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his </a:t>
            </a:r>
            <a:r>
              <a:rPr sz="1400" spc="-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easo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1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SCP </a:t>
            </a:r>
            <a:r>
              <a:rPr sz="1400" spc="-1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hod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as </a:t>
            </a:r>
            <a:r>
              <a:rPr sz="1400" spc="-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sele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ming </a:t>
            </a:r>
            <a:r>
              <a:rPr sz="1400" spc="-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ical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ana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equi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 </a:t>
            </a:r>
            <a:r>
              <a:rPr sz="1400" spc="-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 imp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ving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nd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soils</a:t>
            </a:r>
            <a:r>
              <a:rPr sz="1400" spc="1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under</a:t>
            </a:r>
            <a:r>
              <a:rPr sz="1400" spc="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high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emb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k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ment.</a:t>
            </a:r>
            <a:r>
              <a:rPr sz="1400" spc="1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der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pp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SCP</a:t>
            </a:r>
            <a:r>
              <a:rPr sz="1400" spc="1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hod</a:t>
            </a:r>
            <a:r>
              <a:rPr sz="1400" spc="1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case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udy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under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cons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de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on,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mp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set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up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engine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ng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des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gn</a:t>
            </a:r>
            <a:r>
              <a:rPr sz="1400" spc="6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ill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he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basic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equi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emen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 imp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ement.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3227070" latinLnBrk="0">
              <a:lnSpc>
                <a:spcPct val="100000"/>
              </a:lnSpc>
            </a:pPr>
            <a:r>
              <a:rPr sz="1400" spc="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main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geo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hnical asp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sh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uld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no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mal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 conside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design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high embankmen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 su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on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eak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 deposi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as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soft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cohesi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 loose sa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ds in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lude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oll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ing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: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14300" latinLnBrk="0">
              <a:lnSpc>
                <a:spcPct val="100000"/>
              </a:lnSpc>
            </a:pPr>
            <a:r>
              <a:rPr sz="1400" dirty="0">
                <a:latin typeface="Tw Cen MT" panose="020B0602020104020603" pitchFamily="34" charset="0"/>
                <a:cs typeface="Arial Black"/>
              </a:rPr>
              <a:t>√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hear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eng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Bea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paci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ound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14300" latinLnBrk="0">
              <a:lnSpc>
                <a:spcPct val="100000"/>
              </a:lnSpc>
            </a:pPr>
            <a:r>
              <a:rPr sz="1400" dirty="0">
                <a:latin typeface="Tw Cen MT" panose="020B0602020104020603" pitchFamily="34" charset="0"/>
                <a:cs typeface="Arial Black"/>
              </a:rPr>
              <a:t>√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oil De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ions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(se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lemen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s)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14300" latinLnBrk="0">
              <a:lnSpc>
                <a:spcPct val="100000"/>
              </a:lnSpc>
            </a:pPr>
            <a:r>
              <a:rPr sz="1400" dirty="0">
                <a:latin typeface="Tw Cen MT" panose="020B0602020104020603" pitchFamily="34" charset="0"/>
                <a:cs typeface="Arial Black"/>
              </a:rPr>
              <a:t>√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mbankment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bi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y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14300" latinLnBrk="0">
              <a:lnSpc>
                <a:spcPct val="100000"/>
              </a:lnSpc>
            </a:pPr>
            <a:r>
              <a:rPr sz="1400" dirty="0">
                <a:latin typeface="Tw Cen MT" panose="020B0602020104020603" pitchFamily="34" charset="0"/>
                <a:cs typeface="Arial Black"/>
              </a:rPr>
              <a:t>√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oil 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que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ion.</a:t>
            </a:r>
            <a:endParaRPr sz="1400" dirty="0">
              <a:latin typeface="Tw Cen MT" panose="020B0602020104020603" pitchFamily="34" charset="0"/>
              <a:cs typeface="Arial Black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5419725" y="4515613"/>
            <a:ext cx="3407283" cy="147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1791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2) Dynamic Compaction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54380" y="1741714"/>
            <a:ext cx="7703820" cy="412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84835" latinLnBrk="0">
              <a:lnSpc>
                <a:spcPct val="125000"/>
              </a:lnSpc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spc="-10" dirty="0">
                <a:latin typeface="Tw Cen MT" panose="020B0602020104020603" pitchFamily="34" charset="0"/>
                <a:cs typeface="Arial Black"/>
              </a:rPr>
              <a:t> (DC)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hniqu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95" dirty="0">
                <a:latin typeface="Tw Cen MT" panose="020B0602020104020603" pitchFamily="34" charset="0"/>
                <a:cs typeface="Arial Black"/>
              </a:rPr>
              <a:t>ov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 </a:t>
            </a:r>
            <a:r>
              <a:rPr sz="1400" spc="-9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7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ec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1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den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fic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of</a:t>
            </a:r>
            <a:r>
              <a:rPr sz="1400" spc="1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loo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ce</a:t>
            </a:r>
            <a:r>
              <a:rPr sz="1400" spc="8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dep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h. 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hniqu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8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9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9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gh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14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5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2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0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f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0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20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567690" latinLnBrk="0">
              <a:lnSpc>
                <a:spcPct val="125000"/>
              </a:lnSpc>
            </a:pP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hniqu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si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bs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uc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t.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14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oppe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eigh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induce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dep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cco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eigh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12700" latinLnBrk="0">
              <a:lnSpc>
                <a:spcPct val="125000"/>
              </a:lnSpc>
              <a:spcBef>
                <a:spcPts val="30"/>
              </a:spcBef>
            </a:pP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heigh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 </a:t>
            </a:r>
            <a:r>
              <a:rPr sz="1400" spc="8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ou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epe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oppin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indi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idua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 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oo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ange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 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8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-114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no</a:t>
            </a:r>
            <a:r>
              <a:rPr sz="1400" spc="8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al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ca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0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‘passes’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eigh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oppe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14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p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9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ac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cons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‘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’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326390" latinLnBrk="0">
              <a:lnSpc>
                <a:spcPct val="125000"/>
              </a:lnSpc>
              <a:spcBef>
                <a:spcPts val="50"/>
              </a:spcBef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0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eigh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eigh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1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depend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equ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15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8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-1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6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eepe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75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and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346710" latinLnBrk="0">
              <a:lnSpc>
                <a:spcPct val="125000"/>
              </a:lnSpc>
            </a:pP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final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-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iguou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w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nea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-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ea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81791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3) Dynamic Replacement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845820" y="1760040"/>
            <a:ext cx="7459980" cy="30035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atinLnBrk="0">
              <a:lnSpc>
                <a:spcPct val="125000"/>
              </a:lnSpc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beh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Dy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ace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spc="0" dirty="0">
                <a:latin typeface="Tw Cen MT" panose="020B0602020104020603" pitchFamily="34" charset="0"/>
                <a:cs typeface="Arial Black"/>
              </a:rPr>
              <a:t> (DR)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pene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ac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den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lea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ip</a:t>
            </a:r>
            <a:r>
              <a:rPr sz="1400" spc="-6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14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12700" latinLnBrk="0">
              <a:lnSpc>
                <a:spcPct val="125000"/>
              </a:lnSpc>
              <a:spcBef>
                <a:spcPts val="30"/>
              </a:spcBef>
            </a:pPr>
            <a:r>
              <a:rPr sz="1400" dirty="0">
                <a:latin typeface="Tw Cen MT" panose="020B0602020104020603" pitchFamily="34" charset="0"/>
                <a:cs typeface="Arial Black"/>
              </a:rPr>
              <a:t>In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hod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olu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0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dia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(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2.5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m)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8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anula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 in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uppe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co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ibl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k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oil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25400" latinLnBrk="0">
              <a:lnSpc>
                <a:spcPct val="125000"/>
              </a:lnSpc>
              <a:spcBef>
                <a:spcPts val="10"/>
              </a:spcBef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hniqu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Dy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poundin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8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dia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anula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oug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nde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den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latinLnBrk="0">
              <a:lnSpc>
                <a:spcPct val="125000"/>
              </a:lnSpc>
            </a:pP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14604" latinLnBrk="0">
              <a:lnSpc>
                <a:spcPct val="125000"/>
              </a:lnSpc>
              <a:spcBef>
                <a:spcPts val="5"/>
              </a:spcBef>
            </a:pPr>
            <a:r>
              <a:rPr sz="1400" dirty="0">
                <a:latin typeface="Tw Cen MT" panose="020B0602020104020603" pitchFamily="34" charset="0"/>
                <a:cs typeface="Arial Black"/>
              </a:rPr>
              <a:t>Su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6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colu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anula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6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(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wi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ele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100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ize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)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9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lude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ang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0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ibil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9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ludin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kind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9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one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3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%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10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fine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h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z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ow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han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0.1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mm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1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6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4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gani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 m</a:t>
            </a:r>
            <a:r>
              <a:rPr sz="1400" spc="-7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ial.</a:t>
            </a:r>
            <a:endParaRPr sz="1400" dirty="0">
              <a:latin typeface="Tw Cen MT" panose="020B0602020104020603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81791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4) </a:t>
            </a:r>
            <a:r>
              <a:rPr lang="en-US" altLang="ko-KR" sz="1600" b="1" spc="-5" dirty="0" err="1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Vibro</a:t>
            </a: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 Flotation (</a:t>
            </a:r>
            <a:r>
              <a:rPr lang="en-US" altLang="ko-KR" sz="1600" b="1" spc="-5" dirty="0" err="1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Vibro</a:t>
            </a: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 Compaction)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864514" y="1800497"/>
            <a:ext cx="7455534" cy="31711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0170" latinLnBrk="0">
              <a:lnSpc>
                <a:spcPct val="125000"/>
              </a:lnSpc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concep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15" dirty="0" err="1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 err="1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 err="1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5" dirty="0" err="1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 err="1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spc="0" dirty="0">
                <a:latin typeface="Tw Cen MT" panose="020B0602020104020603" pitchFamily="34" charset="0"/>
                <a:cs typeface="Arial Black"/>
              </a:rPr>
              <a:t> (VF)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hn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qu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fy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y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oil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plac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mean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auli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ib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uni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Unde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luenc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ul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aneou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ib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loo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ganize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pac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st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12700" latinLnBrk="0">
              <a:lnSpc>
                <a:spcPct val="125000"/>
              </a:lnSpc>
            </a:pPr>
            <a:r>
              <a:rPr sz="1400" dirty="0">
                <a:latin typeface="Tw Cen MT" panose="020B0602020104020603" pitchFamily="34" charset="0"/>
                <a:cs typeface="Arial Black"/>
              </a:rPr>
              <a:t>It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is most sui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ble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 no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-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cohesi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 as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loose sands,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els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dy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el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ell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medium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coa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-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ained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si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lt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less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han 12%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pass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ng si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size 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0.074mm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 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lay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ent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less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han 2 %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pass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ng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size 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0.005mm. Cohes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 cons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6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ay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al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ou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not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espond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his me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hod.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12700" marR="523875" algn="just" latinLnBrk="0">
              <a:lnSpc>
                <a:spcPct val="125000"/>
              </a:lnSpc>
            </a:pPr>
            <a:r>
              <a:rPr sz="1400" spc="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compac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ocess, consis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5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 flo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oil pa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les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esult of vib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ion,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hi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hen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all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or a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angement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of</a:t>
            </a:r>
            <a:r>
              <a:rPr sz="1400" spc="7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pa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les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 denser 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e. So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soils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inc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eased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densi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 f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ic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ion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gle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and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ess.</a:t>
            </a:r>
            <a:endParaRPr sz="1400" dirty="0">
              <a:latin typeface="Tw Cen MT" panose="020B0602020104020603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81791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5) Stone Column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object 3"/>
          <p:cNvSpPr txBox="1">
            <a:spLocks/>
          </p:cNvSpPr>
          <p:nvPr/>
        </p:nvSpPr>
        <p:spPr>
          <a:xfrm>
            <a:off x="838200" y="1748246"/>
            <a:ext cx="76200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32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800" b="1">
                <a:solidFill>
                  <a:srgbClr val="003399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400" b="1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 b="1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 b="1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 b="1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 b="1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 b="1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000" b="1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marR="12700" indent="0" latinLnBrk="0">
              <a:lnSpc>
                <a:spcPct val="125000"/>
              </a:lnSpc>
              <a:buFont typeface="Wingdings" pitchFamily="2" charset="2"/>
              <a:buNone/>
            </a:pPr>
            <a:r>
              <a:rPr lang="en-US" sz="1400" b="0" spc="6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con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5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uc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4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0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on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co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 (SC)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a</a:t>
            </a:r>
            <a:r>
              <a:rPr lang="en-US" sz="1400" b="0" spc="-6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9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pene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6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w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3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4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3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</a:t>
            </a:r>
            <a:r>
              <a:rPr lang="en-US" sz="1400" b="0" spc="1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- P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obe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de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ig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dep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,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6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eedin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4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2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</a:t>
            </a:r>
            <a:r>
              <a:rPr lang="en-US" sz="1400" b="0" spc="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-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ob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. </a:t>
            </a:r>
            <a:r>
              <a:rPr lang="en-US" sz="1400" b="0" spc="6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con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4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uc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4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0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SC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w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8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ep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0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6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3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</a:t>
            </a:r>
            <a:r>
              <a:rPr lang="en-US" sz="1400" b="0" spc="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-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obe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ein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oducin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7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ica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2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,</a:t>
            </a:r>
            <a:r>
              <a:rPr lang="en-US" sz="1400" b="0" spc="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un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de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ig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dia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ha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bee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3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8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ed.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6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hniqu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ov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nginee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ha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ac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ic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5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14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loo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anula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oil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5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ib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ion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inducin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den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fic</a:t>
            </a:r>
            <a:r>
              <a:rPr lang="en-US" sz="1400" b="0" spc="-5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0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6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oundin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3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2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</a:t>
            </a:r>
            <a:r>
              <a:rPr lang="en-US" sz="1400" b="0" spc="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-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ob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,</a:t>
            </a:r>
            <a:r>
              <a:rPr lang="en-US" sz="1400" b="0" spc="-3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w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el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placin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oi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5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spc="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all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w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lace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of</a:t>
            </a:r>
            <a:r>
              <a:rPr lang="en-US" sz="1400" b="0" spc="114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ba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k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il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5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colu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5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9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6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on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.</a:t>
            </a:r>
          </a:p>
          <a:p>
            <a:pPr marL="0" marR="74930" indent="0" latinLnBrk="0">
              <a:lnSpc>
                <a:spcPct val="125000"/>
              </a:lnSpc>
              <a:buFont typeface="Wingdings" pitchFamily="2" charset="2"/>
              <a:buNone/>
            </a:pP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 a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co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unda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en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ain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oun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ov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hniqu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ail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ble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,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nc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ea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0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cy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d</a:t>
            </a:r>
            <a:r>
              <a:rPr lang="en-US" sz="1400" b="0" spc="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hei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con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4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uc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ca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3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c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8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9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v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s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igni</a:t>
            </a:r>
            <a:r>
              <a:rPr lang="en-US" sz="1400" b="0" spc="-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ican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 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educ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io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 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h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 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us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1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f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ini</a:t>
            </a:r>
            <a:r>
              <a:rPr lang="en-US" sz="1400" b="0" spc="-4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n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u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l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p</a:t>
            </a:r>
            <a:r>
              <a:rPr lang="en-US" sz="1400" b="0" spc="-3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i</a:t>
            </a:r>
            <a:r>
              <a:rPr lang="en-US" sz="1400" b="0" spc="-15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m</a:t>
            </a:r>
            <a:r>
              <a:rPr lang="en-US" sz="1400" b="0" spc="-2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10" dirty="0" err="1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-27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-1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y</a:t>
            </a:r>
            <a:r>
              <a:rPr lang="en-US" sz="1400" b="0" spc="1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 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r</a:t>
            </a:r>
            <a:r>
              <a:rPr lang="en-US" sz="1400" b="0" spc="25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g</a:t>
            </a:r>
            <a:r>
              <a:rPr lang="en-US" sz="1400" b="0" spc="-7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a</a:t>
            </a:r>
            <a:r>
              <a:rPr lang="en-US" sz="1400" b="0" spc="-3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t</a:t>
            </a:r>
            <a:r>
              <a:rPr lang="en-US" sz="1400" b="0" spc="-20" dirty="0">
                <a:solidFill>
                  <a:schemeClr val="tx1"/>
                </a:solidFill>
                <a:latin typeface="Tw Cen MT" panose="020B0602020104020603" pitchFamily="34" charset="0"/>
                <a:cs typeface="Arial Black"/>
              </a:rPr>
              <a:t>es</a:t>
            </a:r>
            <a:endParaRPr lang="en-US" sz="1400" b="0" dirty="0">
              <a:solidFill>
                <a:schemeClr val="tx1"/>
              </a:solidFill>
              <a:latin typeface="Tw Cen MT" panose="020B0602020104020603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81791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6) Cast In Place Pile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783591" y="1748246"/>
            <a:ext cx="7750809" cy="335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latinLnBrk="0">
              <a:lnSpc>
                <a:spcPct val="125000"/>
              </a:lnSpc>
            </a:pPr>
            <a:r>
              <a:rPr sz="1400" spc="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con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uc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5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c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ille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ile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alle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equi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ep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nde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kin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pl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m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ludin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upp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pilin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latinLnBrk="0">
              <a:lnSpc>
                <a:spcPct val="125000"/>
              </a:lnSpc>
              <a:spcBef>
                <a:spcPts val="39"/>
              </a:spcBef>
            </a:pPr>
            <a:endParaRPr sz="1400" dirty="0">
              <a:latin typeface="Tw Cen MT" panose="020B0602020104020603" pitchFamily="34" charset="0"/>
            </a:endParaRPr>
          </a:p>
          <a:p>
            <a:pPr marL="60960" latinLnBrk="0">
              <a:lnSpc>
                <a:spcPct val="125000"/>
              </a:lnSpc>
            </a:pP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3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illin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 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xplaine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bel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;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latinLnBrk="0">
              <a:lnSpc>
                <a:spcPct val="125000"/>
              </a:lnSpc>
              <a:spcBef>
                <a:spcPts val="39"/>
              </a:spcBef>
            </a:pPr>
            <a:endParaRPr sz="1400" dirty="0">
              <a:latin typeface="Tw Cen MT" panose="020B0602020104020603" pitchFamily="34" charset="0"/>
            </a:endParaRPr>
          </a:p>
          <a:p>
            <a:pPr marL="241300" indent="-228600" latinLnBrk="0">
              <a:lnSpc>
                <a:spcPct val="125000"/>
              </a:lnSpc>
              <a:buFont typeface="Arial Black"/>
              <a:buAutoNum type="arabicPeriod"/>
              <a:tabLst>
                <a:tab pos="241300" algn="l"/>
              </a:tabLst>
            </a:pPr>
            <a:r>
              <a:rPr sz="1400" spc="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illin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40" dirty="0">
                <a:latin typeface="Tw Cen MT" panose="020B0602020104020603" pitchFamily="34" charset="0"/>
                <a:cs typeface="Arial Black"/>
              </a:rPr>
              <a:t>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ca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ing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241300" indent="-228600" latinLnBrk="0">
              <a:lnSpc>
                <a:spcPct val="125000"/>
              </a:lnSpc>
              <a:buFont typeface="Arial Black"/>
              <a:buAutoNum type="arabicPeriod"/>
              <a:tabLst>
                <a:tab pos="241300" algn="l"/>
              </a:tabLst>
            </a:pP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po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rilli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eho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equ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dep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,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c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 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bo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eho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e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241300" latinLnBrk="0">
              <a:lnSpc>
                <a:spcPct val="125000"/>
              </a:lnSpc>
            </a:pPr>
            <a:r>
              <a:rPr sz="1400" spc="-20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mean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4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ane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241300" indent="-228600" latinLnBrk="0">
              <a:lnSpc>
                <a:spcPct val="125000"/>
              </a:lnSpc>
              <a:buFont typeface="Arial Black"/>
              <a:buAutoNum type="arabicPeriod" startAt="3"/>
              <a:tabLst>
                <a:tab pos="241300" algn="l"/>
              </a:tabLst>
            </a:pPr>
            <a:r>
              <a:rPr sz="1400" spc="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pou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us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 </a:t>
            </a:r>
            <a:r>
              <a:rPr sz="1400" spc="-65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pip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hod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  <a:p>
            <a:pPr marL="241300" marR="390525" indent="-228600" latinLnBrk="0">
              <a:lnSpc>
                <a:spcPct val="125000"/>
              </a:lnSpc>
              <a:buFont typeface="Arial Black"/>
              <a:buAutoNum type="arabicPeriod" startAt="3"/>
              <a:tabLst>
                <a:tab pos="241300" algn="l"/>
              </a:tabLst>
            </a:pPr>
            <a:r>
              <a:rPr sz="1400" spc="-20" dirty="0">
                <a:latin typeface="Tw Cen MT" panose="020B0602020104020603" pitchFamily="34" charset="0"/>
                <a:cs typeface="Arial Black"/>
              </a:rPr>
              <a:t>Conc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 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ow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o 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5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60" dirty="0">
                <a:latin typeface="Tw Cen MT" panose="020B0602020104020603" pitchFamily="34" charset="0"/>
                <a:cs typeface="Arial Black"/>
              </a:rPr>
              <a:t>v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b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quali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</a:t>
            </a:r>
            <a:r>
              <a:rPr sz="1400" spc="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l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goo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quali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y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conc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co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oun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d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 s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u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f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ace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2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hu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 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h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e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p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ilin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g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ope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r</a:t>
            </a:r>
            <a:r>
              <a:rPr sz="1400" spc="-45" dirty="0">
                <a:latin typeface="Tw Cen MT" panose="020B0602020104020603" pitchFamily="34" charset="0"/>
                <a:cs typeface="Arial Black"/>
              </a:rPr>
              <a:t>a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io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n</a:t>
            </a:r>
            <a:r>
              <a:rPr sz="1400" spc="-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i</a:t>
            </a:r>
            <a:r>
              <a:rPr sz="1400" spc="-10" dirty="0">
                <a:latin typeface="Tw Cen MT" panose="020B0602020104020603" pitchFamily="34" charset="0"/>
                <a:cs typeface="Arial Black"/>
              </a:rPr>
              <a:t>s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 </a:t>
            </a:r>
            <a:r>
              <a:rPr sz="1400" spc="-25" dirty="0">
                <a:latin typeface="Tw Cen MT" panose="020B0602020104020603" pitchFamily="34" charset="0"/>
                <a:cs typeface="Arial Black"/>
              </a:rPr>
              <a:t>c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o</a:t>
            </a:r>
            <a:r>
              <a:rPr sz="1400" spc="-15" dirty="0">
                <a:latin typeface="Tw Cen MT" panose="020B0602020104020603" pitchFamily="34" charset="0"/>
                <a:cs typeface="Arial Black"/>
              </a:rPr>
              <a:t>m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ple</a:t>
            </a:r>
            <a:r>
              <a:rPr sz="1400" spc="-30" dirty="0">
                <a:latin typeface="Tw Cen MT" panose="020B0602020104020603" pitchFamily="34" charset="0"/>
                <a:cs typeface="Arial Black"/>
              </a:rPr>
              <a:t>t</a:t>
            </a:r>
            <a:r>
              <a:rPr sz="1400" spc="-20" dirty="0">
                <a:latin typeface="Tw Cen MT" panose="020B0602020104020603" pitchFamily="34" charset="0"/>
                <a:cs typeface="Arial Black"/>
              </a:rPr>
              <a:t>ed</a:t>
            </a:r>
            <a:r>
              <a:rPr sz="1400" spc="0" dirty="0">
                <a:latin typeface="Tw Cen MT" panose="020B0602020104020603" pitchFamily="34" charset="0"/>
                <a:cs typeface="Arial Black"/>
              </a:rPr>
              <a:t>.</a:t>
            </a:r>
            <a:endParaRPr sz="1400" dirty="0">
              <a:latin typeface="Tw Cen MT" panose="020B0602020104020603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6626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7) Sheet Pile</a:t>
            </a: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4. Methods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783590" y="1713547"/>
            <a:ext cx="7750809" cy="335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atinLnBrk="0"/>
            <a:r>
              <a:rPr lang="ko-KR" altLang="ko-KR" sz="1600" b="1" dirty="0">
                <a:latin typeface="Tw Cen MT" pitchFamily="34" charset="0"/>
              </a:rPr>
              <a:t>Process</a:t>
            </a:r>
            <a:endParaRPr lang="ko-KR" altLang="ko-KR" sz="1600" dirty="0">
              <a:latin typeface="Tw Cen MT" pitchFamily="34" charset="0"/>
            </a:endParaRPr>
          </a:p>
          <a:p>
            <a:pPr latinLnBrk="0"/>
            <a:r>
              <a:rPr lang="ko-KR" altLang="ko-KR" sz="1400" dirty="0">
                <a:latin typeface="Tw Cen MT" pitchFamily="34" charset="0"/>
              </a:rPr>
              <a:t>Sheet piles are installed in sequence to design depth along the planned excavation perimeter or seawall alignment. The interlocked sheet piles form a wall for permanent or temporary lateral earth support with reduced groundwater inflow. Anchors can be included to provide additional lateral support if required. </a:t>
            </a:r>
          </a:p>
          <a:p>
            <a:pPr latinLnBrk="0"/>
            <a:r>
              <a:rPr lang="ko-KR" altLang="ko-KR" sz="1400" dirty="0">
                <a:latin typeface="Tw Cen MT" pitchFamily="34" charset="0"/>
              </a:rPr>
              <a:t>Sheet pile walls have been used to support excavations for below-grade parking structures, basements, pump houses, and foundations, to construct cofferdams, and to construct seawalls and bulkheads. </a:t>
            </a:r>
            <a:endParaRPr lang="en-US" altLang="ko-KR" sz="1400" dirty="0">
              <a:latin typeface="Tw Cen MT" pitchFamily="34" charset="0"/>
            </a:endParaRPr>
          </a:p>
          <a:p>
            <a:pPr latinLnBrk="0"/>
            <a:endParaRPr lang="en-US" altLang="ko-KR" sz="1400" dirty="0">
              <a:latin typeface="Tw Cen MT" pitchFamily="34" charset="0"/>
            </a:endParaRPr>
          </a:p>
          <a:p>
            <a:pPr latinLnBrk="0"/>
            <a:r>
              <a:rPr lang="ko-KR" altLang="ko-KR" sz="1600" b="1" dirty="0">
                <a:latin typeface="Tw Cen MT" pitchFamily="34" charset="0"/>
              </a:rPr>
              <a:t>Advantages</a:t>
            </a:r>
          </a:p>
          <a:p>
            <a:pPr latinLnBrk="0"/>
            <a:r>
              <a:rPr lang="ko-KR" altLang="ko-KR" sz="1400" dirty="0">
                <a:latin typeface="Tw Cen MT" pitchFamily="34" charset="0"/>
              </a:rPr>
              <a:t>A sustainable option as made of recycled steel and the piles can often be reused</a:t>
            </a:r>
          </a:p>
          <a:p>
            <a:pPr latinLnBrk="0"/>
            <a:r>
              <a:rPr lang="ko-KR" altLang="ko-KR" sz="1400" dirty="0">
                <a:latin typeface="Tw Cen MT" pitchFamily="34" charset="0"/>
              </a:rPr>
              <a:t>Available in numerous combinations of size and weight</a:t>
            </a:r>
          </a:p>
          <a:p>
            <a:pPr latinLnBrk="0"/>
            <a:r>
              <a:rPr lang="ko-KR" altLang="ko-KR" sz="1400" dirty="0">
                <a:latin typeface="Tw Cen MT" pitchFamily="34" charset="0"/>
              </a:rPr>
              <a:t>Immediate barrier to prevent soil loss and sloughing during excavation</a:t>
            </a:r>
          </a:p>
          <a:p>
            <a:pPr latinLnBrk="0"/>
            <a:r>
              <a:rPr lang="ko-KR" altLang="ko-KR" sz="1400" dirty="0">
                <a:latin typeface="Tw Cen MT" pitchFamily="34" charset="0"/>
              </a:rPr>
              <a:t>Permanent sheet piles are designed to provide long service life</a:t>
            </a:r>
          </a:p>
        </p:txBody>
      </p:sp>
    </p:spTree>
    <p:extLst>
      <p:ext uri="{BB962C8B-B14F-4D97-AF65-F5344CB8AC3E}">
        <p14:creationId xmlns:p14="http://schemas.microsoft.com/office/powerpoint/2010/main" val="40879398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1) Sand Compaction Pile</a:t>
            </a:r>
          </a:p>
        </p:txBody>
      </p:sp>
      <p:sp>
        <p:nvSpPr>
          <p:cNvPr id="25604" name="object 3"/>
          <p:cNvSpPr>
            <a:spLocks/>
          </p:cNvSpPr>
          <p:nvPr/>
        </p:nvSpPr>
        <p:spPr bwMode="auto">
          <a:xfrm>
            <a:off x="660400" y="1778000"/>
            <a:ext cx="7927975" cy="4589463"/>
          </a:xfrm>
          <a:custGeom>
            <a:avLst/>
            <a:gdLst>
              <a:gd name="T0" fmla="*/ 0 w 7488047"/>
              <a:gd name="T1" fmla="*/ 4702549 h 4567174"/>
              <a:gd name="T2" fmla="*/ 10547046 w 7488047"/>
              <a:gd name="T3" fmla="*/ 4702549 h 4567174"/>
              <a:gd name="T4" fmla="*/ 10547046 w 7488047"/>
              <a:gd name="T5" fmla="*/ 0 h 4567174"/>
              <a:gd name="T6" fmla="*/ 0 w 7488047"/>
              <a:gd name="T7" fmla="*/ 0 h 4567174"/>
              <a:gd name="T8" fmla="*/ 0 w 7488047"/>
              <a:gd name="T9" fmla="*/ 4702549 h 4567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8047"/>
              <a:gd name="T16" fmla="*/ 0 h 4567174"/>
              <a:gd name="T17" fmla="*/ 7488047 w 7488047"/>
              <a:gd name="T18" fmla="*/ 4567174 h 4567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8047" h="4567174">
                <a:moveTo>
                  <a:pt x="0" y="4567174"/>
                </a:moveTo>
                <a:lnTo>
                  <a:pt x="7488047" y="4567174"/>
                </a:lnTo>
                <a:lnTo>
                  <a:pt x="7488047" y="0"/>
                </a:lnTo>
                <a:lnTo>
                  <a:pt x="0" y="0"/>
                </a:lnTo>
                <a:lnTo>
                  <a:pt x="0" y="45671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5605" name="object 4"/>
          <p:cNvSpPr txBox="1">
            <a:spLocks noChangeArrowheads="1"/>
          </p:cNvSpPr>
          <p:nvPr/>
        </p:nvSpPr>
        <p:spPr bwMode="auto">
          <a:xfrm>
            <a:off x="900113" y="1874838"/>
            <a:ext cx="5730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>
              <a:lnSpc>
                <a:spcPts val="1175"/>
              </a:lnSpc>
              <a:buClr>
                <a:srgbClr val="1F487C"/>
              </a:buClr>
            </a:pPr>
            <a:r>
              <a:rPr lang="ko-KR" altLang="en-US" sz="1200" b="1" dirty="0">
                <a:solidFill>
                  <a:srgbClr val="1F487C"/>
                </a:solidFill>
                <a:cs typeface="Arial" pitchFamily="34" charset="0"/>
              </a:rPr>
              <a:t>▷ </a:t>
            </a:r>
            <a:r>
              <a:rPr lang="ko-KR" altLang="ko-KR" sz="1200" b="1" dirty="0">
                <a:solidFill>
                  <a:srgbClr val="1F487C"/>
                </a:solidFill>
                <a:cs typeface="Arial" pitchFamily="34" charset="0"/>
              </a:rPr>
              <a:t>SHEIKH JABER CAUSE CAUSEWAY Project,</a:t>
            </a:r>
            <a:r>
              <a:rPr lang="en-US" altLang="ko-KR" sz="1200" b="1" dirty="0">
                <a:solidFill>
                  <a:srgbClr val="1F487C"/>
                </a:solidFill>
                <a:cs typeface="Arial" pitchFamily="34" charset="0"/>
              </a:rPr>
              <a:t> </a:t>
            </a:r>
            <a:r>
              <a:rPr lang="ko-KR" altLang="ko-KR" sz="1200" b="1" dirty="0">
                <a:solidFill>
                  <a:srgbClr val="1F487C"/>
                </a:solidFill>
                <a:cs typeface="Arial" pitchFamily="34" charset="0"/>
              </a:rPr>
              <a:t> KUWAIT</a:t>
            </a:r>
            <a:endParaRPr lang="ko-KR" altLang="ko-KR" sz="1200" dirty="0">
              <a:cs typeface="Arial" pitchFamily="34" charset="0"/>
            </a:endParaRPr>
          </a:p>
          <a:p>
            <a:pPr latinLnBrk="0">
              <a:lnSpc>
                <a:spcPts val="600"/>
              </a:lnSpc>
              <a:spcBef>
                <a:spcPts val="38"/>
              </a:spcBef>
            </a:pPr>
            <a:endParaRPr lang="ko-KR" altLang="ko-KR" sz="1200" dirty="0"/>
          </a:p>
          <a:p>
            <a:pPr latinLnBrk="0"/>
            <a:r>
              <a:rPr lang="ko-KR" altLang="ko-KR" sz="1200" dirty="0">
                <a:cs typeface="Arial" pitchFamily="34" charset="0"/>
              </a:rPr>
              <a:t>•	</a:t>
            </a:r>
            <a:r>
              <a:rPr lang="ko-KR" altLang="ko-KR" sz="1200" dirty="0"/>
              <a:t>Working process : 2017.03 ~ 2018.05</a:t>
            </a:r>
          </a:p>
          <a:p>
            <a:pPr latinLnBrk="0">
              <a:spcBef>
                <a:spcPts val="400"/>
              </a:spcBef>
            </a:pPr>
            <a:r>
              <a:rPr lang="ko-KR" altLang="ko-KR" sz="1200" dirty="0">
                <a:cs typeface="Arial" pitchFamily="34" charset="0"/>
              </a:rPr>
              <a:t>•	</a:t>
            </a:r>
            <a:r>
              <a:rPr lang="ko-KR" altLang="ko-KR" sz="1200" dirty="0"/>
              <a:t>Quantity : </a:t>
            </a:r>
            <a:r>
              <a:rPr lang="en-US" altLang="ko-KR" sz="1200" dirty="0"/>
              <a:t>Work</a:t>
            </a:r>
            <a:r>
              <a:rPr lang="ko-KR" altLang="en-US" sz="1200" dirty="0"/>
              <a:t> </a:t>
            </a:r>
            <a:r>
              <a:rPr lang="ko-KR" altLang="ko-KR" sz="1200" dirty="0" err="1"/>
              <a:t>V</a:t>
            </a:r>
            <a:r>
              <a:rPr lang="en-US" altLang="ko-KR" sz="1200" dirty="0" err="1"/>
              <a:t>olume</a:t>
            </a:r>
            <a:r>
              <a:rPr lang="ko-KR" altLang="ko-KR" sz="1200" dirty="0"/>
              <a:t> = </a:t>
            </a:r>
            <a:r>
              <a:rPr lang="en-US" altLang="ko-KR" sz="1200" dirty="0"/>
              <a:t>1</a:t>
            </a:r>
            <a:r>
              <a:rPr lang="ko-KR" altLang="ko-KR" sz="1200" dirty="0"/>
              <a:t>,500,000 m3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 dirty="0"/>
              <a:t>Client : State of Kuwait Ministry of Public Works and Roads Administration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 dirty="0"/>
              <a:t>Main Contractor : HYUNDAI E&amp;C</a:t>
            </a:r>
          </a:p>
        </p:txBody>
      </p:sp>
      <p:sp>
        <p:nvSpPr>
          <p:cNvPr id="25606" name="object 5"/>
          <p:cNvSpPr>
            <a:spLocks noChangeArrowheads="1"/>
          </p:cNvSpPr>
          <p:nvPr/>
        </p:nvSpPr>
        <p:spPr bwMode="auto">
          <a:xfrm>
            <a:off x="4613275" y="3213100"/>
            <a:ext cx="3792538" cy="2974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5607" name="object 6"/>
          <p:cNvSpPr>
            <a:spLocks noChangeArrowheads="1"/>
          </p:cNvSpPr>
          <p:nvPr/>
        </p:nvSpPr>
        <p:spPr bwMode="auto">
          <a:xfrm>
            <a:off x="855663" y="3214688"/>
            <a:ext cx="3468687" cy="2973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25608" name="그룹 35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56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614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직사각형 37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8447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5. PROJECT PERFORMANCE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2) Dynamic Compaction &amp; Dynamic Replacement</a:t>
            </a:r>
          </a:p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endParaRPr sz="1600" b="1" dirty="0">
              <a:ea typeface="HY헤드라인M" pitchFamily="18" charset="-127"/>
              <a:cs typeface="Tw Cen MT"/>
            </a:endParaRPr>
          </a:p>
        </p:txBody>
      </p:sp>
      <p:sp>
        <p:nvSpPr>
          <p:cNvPr id="18436" name="object 3"/>
          <p:cNvSpPr>
            <a:spLocks/>
          </p:cNvSpPr>
          <p:nvPr/>
        </p:nvSpPr>
        <p:spPr bwMode="auto">
          <a:xfrm>
            <a:off x="1187450" y="1895475"/>
            <a:ext cx="6596063" cy="4352925"/>
          </a:xfrm>
          <a:custGeom>
            <a:avLst/>
            <a:gdLst>
              <a:gd name="T0" fmla="*/ 0 w 6595364"/>
              <a:gd name="T1" fmla="*/ 3423336 h 4567174"/>
              <a:gd name="T2" fmla="*/ 6599555 w 6595364"/>
              <a:gd name="T3" fmla="*/ 3423336 h 4567174"/>
              <a:gd name="T4" fmla="*/ 6599555 w 6595364"/>
              <a:gd name="T5" fmla="*/ 0 h 4567174"/>
              <a:gd name="T6" fmla="*/ 0 w 6595364"/>
              <a:gd name="T7" fmla="*/ 0 h 4567174"/>
              <a:gd name="T8" fmla="*/ 0 w 6595364"/>
              <a:gd name="T9" fmla="*/ 3423336 h 4567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95364"/>
              <a:gd name="T16" fmla="*/ 0 h 4567174"/>
              <a:gd name="T17" fmla="*/ 6595364 w 6595364"/>
              <a:gd name="T18" fmla="*/ 4567174 h 4567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95364" h="4567174">
                <a:moveTo>
                  <a:pt x="0" y="4567174"/>
                </a:moveTo>
                <a:lnTo>
                  <a:pt x="6595364" y="4567174"/>
                </a:lnTo>
                <a:lnTo>
                  <a:pt x="6595364" y="0"/>
                </a:lnTo>
                <a:lnTo>
                  <a:pt x="0" y="0"/>
                </a:lnTo>
                <a:lnTo>
                  <a:pt x="0" y="45671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5" name="object 4"/>
          <p:cNvSpPr txBox="1"/>
          <p:nvPr/>
        </p:nvSpPr>
        <p:spPr>
          <a:xfrm>
            <a:off x="1393825" y="2101850"/>
            <a:ext cx="3455988" cy="1208088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Un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ong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r>
              <a:rPr sz="1200" b="1" spc="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ou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Ro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No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.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369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r>
              <a:rPr sz="1200" b="1" spc="-4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K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endParaRPr sz="1200" dirty="0">
              <a:ea typeface="HY헤드라인M" pitchFamily="18" charset="-127"/>
              <a:cs typeface="Arial"/>
            </a:endParaRPr>
          </a:p>
          <a:p>
            <a:pPr eaLnBrk="0" latinLnBrk="0" hangingPunct="0">
              <a:lnSpc>
                <a:spcPts val="750"/>
              </a:lnSpc>
              <a:spcBef>
                <a:spcPts val="40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2700" eaLnBrk="0" latinLnBrk="0" hangingPunct="0">
              <a:tabLst>
                <a:tab pos="184785" algn="l"/>
              </a:tabLst>
              <a:defRPr/>
            </a:pPr>
            <a:r>
              <a:rPr sz="1200" spc="-5" dirty="0">
                <a:ea typeface="HY헤드라인M" pitchFamily="18" charset="-127"/>
                <a:cs typeface="Arial"/>
              </a:rPr>
              <a:t>•	</a:t>
            </a:r>
            <a:r>
              <a:rPr sz="1200" spc="-25" dirty="0">
                <a:ea typeface="HY헤드라인M" pitchFamily="18" charset="-127"/>
                <a:cs typeface="Arial Rounded MT Bold"/>
              </a:rPr>
              <a:t>Wor</a:t>
            </a:r>
            <a:r>
              <a:rPr sz="1200" spc="-2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pro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25" dirty="0">
                <a:ea typeface="HY헤드라인M" pitchFamily="18" charset="-127"/>
                <a:cs typeface="Arial Rounded MT Bold"/>
              </a:rPr>
              <a:t>s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2007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20" dirty="0">
                <a:ea typeface="HY헤드라인M" pitchFamily="18" charset="-127"/>
                <a:cs typeface="Arial Rounded MT Bold"/>
              </a:rPr>
              <a:t>1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~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2008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20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3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750"/>
              </a:lnSpc>
              <a:spcBef>
                <a:spcPts val="42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0" dirty="0">
                <a:ea typeface="HY헤드라인M" pitchFamily="18" charset="-127"/>
                <a:cs typeface="Arial Rounded MT Bold"/>
              </a:rPr>
              <a:t>Q</a:t>
            </a:r>
            <a:r>
              <a:rPr sz="1200" spc="-25" dirty="0">
                <a:ea typeface="HY헤드라인M" pitchFamily="18" charset="-127"/>
                <a:cs typeface="Arial Rounded MT Bold"/>
              </a:rPr>
              <a:t>u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ntit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(</a:t>
            </a:r>
            <a:r>
              <a:rPr sz="1200" spc="-30" dirty="0">
                <a:ea typeface="HY헤드라인M" pitchFamily="18" charset="-127"/>
                <a:cs typeface="Arial Rounded MT Bold"/>
              </a:rPr>
              <a:t>D</a:t>
            </a:r>
            <a:r>
              <a:rPr sz="1200" spc="-20" dirty="0">
                <a:ea typeface="HY헤드라인M" pitchFamily="18" charset="-127"/>
                <a:cs typeface="Arial Rounded MT Bold"/>
              </a:rPr>
              <a:t>R</a:t>
            </a:r>
            <a:r>
              <a:rPr sz="1200" spc="-5" dirty="0">
                <a:ea typeface="HY헤드라인M" pitchFamily="18" charset="-127"/>
                <a:cs typeface="Arial Rounded MT Bold"/>
              </a:rPr>
              <a:t>) </a:t>
            </a:r>
            <a:r>
              <a:rPr sz="1200" spc="-30" dirty="0">
                <a:ea typeface="HY헤드라인M" pitchFamily="18" charset="-127"/>
                <a:cs typeface="Arial Rounded MT Bold"/>
              </a:rPr>
              <a:t>65</a:t>
            </a:r>
            <a:r>
              <a:rPr sz="1200" spc="-20" dirty="0">
                <a:ea typeface="HY헤드라인M" pitchFamily="18" charset="-127"/>
                <a:cs typeface="Arial Rounded MT Bold"/>
              </a:rPr>
              <a:t>,</a:t>
            </a:r>
            <a:r>
              <a:rPr sz="1200" spc="-30" dirty="0">
                <a:ea typeface="HY헤드라인M" pitchFamily="18" charset="-127"/>
                <a:cs typeface="Arial Rounded MT Bold"/>
              </a:rPr>
              <a:t>0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m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3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li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5" dirty="0">
                <a:ea typeface="HY헤드라인M" pitchFamily="18" charset="-127"/>
                <a:cs typeface="Arial Rounded MT Bold"/>
              </a:rPr>
              <a:t>t</a:t>
            </a:r>
            <a:r>
              <a:rPr sz="1200" spc="2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10" dirty="0">
                <a:ea typeface="HY헤드라인M" pitchFamily="18" charset="-127"/>
                <a:cs typeface="Arial Rounded MT Bold"/>
              </a:rPr>
              <a:t>a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tion</a:t>
            </a:r>
            <a:r>
              <a:rPr sz="1200" spc="-15" dirty="0">
                <a:ea typeface="HY헤드라인M" pitchFamily="18" charset="-127"/>
                <a:cs typeface="Arial Rounded MT Bold"/>
              </a:rPr>
              <a:t>a</a:t>
            </a:r>
            <a:r>
              <a:rPr sz="1200" spc="-5" dirty="0">
                <a:ea typeface="HY헤드라인M" pitchFamily="18" charset="-127"/>
                <a:cs typeface="Arial Rounded MT Bold"/>
              </a:rPr>
              <a:t>l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Housin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orpor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tio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4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M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i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ontr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or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UMH</a:t>
            </a:r>
            <a:r>
              <a:rPr sz="1200" spc="-10" dirty="0">
                <a:ea typeface="HY헤드라인M" pitchFamily="18" charset="-127"/>
                <a:cs typeface="Arial Rounded MT Bold"/>
              </a:rPr>
              <a:t>O</a:t>
            </a:r>
            <a:r>
              <a:rPr sz="1200" spc="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&amp;</a:t>
            </a:r>
            <a:r>
              <a:rPr sz="1200" spc="-10" dirty="0">
                <a:ea typeface="HY헤드라인M" pitchFamily="18" charset="-127"/>
                <a:cs typeface="Arial Rounded MT Bold"/>
              </a:rPr>
              <a:t>C</a:t>
            </a:r>
            <a:endParaRPr sz="1200" dirty="0">
              <a:ea typeface="HY헤드라인M" pitchFamily="18" charset="-127"/>
              <a:cs typeface="Arial Rounded MT Bold"/>
            </a:endParaRPr>
          </a:p>
        </p:txBody>
      </p:sp>
      <p:sp>
        <p:nvSpPr>
          <p:cNvPr id="18438" name="object 5"/>
          <p:cNvSpPr>
            <a:spLocks noChangeArrowheads="1"/>
          </p:cNvSpPr>
          <p:nvPr/>
        </p:nvSpPr>
        <p:spPr bwMode="auto">
          <a:xfrm>
            <a:off x="4530725" y="3786188"/>
            <a:ext cx="3048000" cy="2411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18439" name="object 6"/>
          <p:cNvSpPr>
            <a:spLocks noChangeArrowheads="1"/>
          </p:cNvSpPr>
          <p:nvPr/>
        </p:nvSpPr>
        <p:spPr bwMode="auto">
          <a:xfrm>
            <a:off x="1362075" y="3800475"/>
            <a:ext cx="3124200" cy="2339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18440" name="object 7"/>
          <p:cNvSpPr>
            <a:spLocks noChangeArrowheads="1"/>
          </p:cNvSpPr>
          <p:nvPr/>
        </p:nvSpPr>
        <p:spPr bwMode="auto">
          <a:xfrm>
            <a:off x="5257800" y="2079625"/>
            <a:ext cx="2376488" cy="167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18441" name="그룹 29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8442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8446" name="그림 4" descr="서진 로고.pdf_page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직사각형 35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2) Dynamic Compaction &amp; Dynamic Replacement</a:t>
            </a:r>
          </a:p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endParaRPr sz="1600" b="1" dirty="0">
              <a:ea typeface="HY헤드라인M" pitchFamily="18" charset="-127"/>
              <a:cs typeface="Tw Cen MT"/>
            </a:endParaRPr>
          </a:p>
        </p:txBody>
      </p:sp>
      <p:sp>
        <p:nvSpPr>
          <p:cNvPr id="19460" name="object 3"/>
          <p:cNvSpPr>
            <a:spLocks/>
          </p:cNvSpPr>
          <p:nvPr/>
        </p:nvSpPr>
        <p:spPr bwMode="auto">
          <a:xfrm>
            <a:off x="838200" y="2017713"/>
            <a:ext cx="7488238" cy="4230687"/>
          </a:xfrm>
          <a:custGeom>
            <a:avLst/>
            <a:gdLst>
              <a:gd name="T0" fmla="*/ 0 w 7488047"/>
              <a:gd name="T1" fmla="*/ 2885543 h 4567174"/>
              <a:gd name="T2" fmla="*/ 7489194 w 7488047"/>
              <a:gd name="T3" fmla="*/ 2885543 h 4567174"/>
              <a:gd name="T4" fmla="*/ 7489194 w 7488047"/>
              <a:gd name="T5" fmla="*/ 0 h 4567174"/>
              <a:gd name="T6" fmla="*/ 0 w 7488047"/>
              <a:gd name="T7" fmla="*/ 0 h 4567174"/>
              <a:gd name="T8" fmla="*/ 0 w 7488047"/>
              <a:gd name="T9" fmla="*/ 2885543 h 4567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8047"/>
              <a:gd name="T16" fmla="*/ 0 h 4567174"/>
              <a:gd name="T17" fmla="*/ 7488047 w 7488047"/>
              <a:gd name="T18" fmla="*/ 4567174 h 4567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8047" h="4567174">
                <a:moveTo>
                  <a:pt x="0" y="4567174"/>
                </a:moveTo>
                <a:lnTo>
                  <a:pt x="7488047" y="4567174"/>
                </a:lnTo>
                <a:lnTo>
                  <a:pt x="7488047" y="0"/>
                </a:lnTo>
                <a:lnTo>
                  <a:pt x="0" y="0"/>
                </a:lnTo>
                <a:lnTo>
                  <a:pt x="0" y="45671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9461" name="object 4"/>
          <p:cNvSpPr txBox="1">
            <a:spLocks noChangeArrowheads="1"/>
          </p:cNvSpPr>
          <p:nvPr/>
        </p:nvSpPr>
        <p:spPr bwMode="auto">
          <a:xfrm>
            <a:off x="1065213" y="2179638"/>
            <a:ext cx="34004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>
              <a:lnSpc>
                <a:spcPts val="1175"/>
              </a:lnSpc>
              <a:buClr>
                <a:srgbClr val="1F487C"/>
              </a:buClr>
            </a:pPr>
            <a:r>
              <a:rPr lang="ko-KR" altLang="en-US" sz="1200" b="1">
                <a:solidFill>
                  <a:srgbClr val="1F487C"/>
                </a:solidFill>
                <a:cs typeface="Arial" pitchFamily="34" charset="0"/>
              </a:rPr>
              <a:t>▷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YANBU 3 Power Plant Project, SAUDI ARABIA</a:t>
            </a:r>
            <a:endParaRPr lang="ko-KR" altLang="ko-KR" sz="1200">
              <a:cs typeface="Arial" pitchFamily="34" charset="0"/>
            </a:endParaRPr>
          </a:p>
          <a:p>
            <a:pPr latinLnBrk="0">
              <a:lnSpc>
                <a:spcPts val="600"/>
              </a:lnSpc>
              <a:spcBef>
                <a:spcPts val="38"/>
              </a:spcBef>
            </a:pPr>
            <a:endParaRPr lang="ko-KR" altLang="ko-KR" sz="1200"/>
          </a:p>
          <a:p>
            <a:pPr latinLnBrk="0"/>
            <a:r>
              <a:rPr lang="ko-KR" altLang="ko-KR" sz="1200">
                <a:cs typeface="Arial" pitchFamily="34" charset="0"/>
              </a:rPr>
              <a:t>•	</a:t>
            </a:r>
            <a:r>
              <a:rPr lang="ko-KR" altLang="ko-KR" sz="1200"/>
              <a:t>Working process : 2013.01 ~ 2015.04</a:t>
            </a:r>
          </a:p>
          <a:p>
            <a:pPr latinLnBrk="0">
              <a:spcBef>
                <a:spcPts val="400"/>
              </a:spcBef>
            </a:pPr>
            <a:r>
              <a:rPr lang="ko-KR" altLang="ko-KR" sz="1200">
                <a:cs typeface="Arial" pitchFamily="34" charset="0"/>
              </a:rPr>
              <a:t>•	</a:t>
            </a:r>
            <a:r>
              <a:rPr lang="ko-KR" altLang="ko-KR" sz="1200"/>
              <a:t>Quantity : (DC) 130,000 m2, (DR) 60,000 m2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Client : Saline Water Conversion Corporation (SWCC)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Main Contractor : Samsung Engineering</a:t>
            </a:r>
          </a:p>
        </p:txBody>
      </p:sp>
      <p:sp>
        <p:nvSpPr>
          <p:cNvPr id="19462" name="object 5"/>
          <p:cNvSpPr>
            <a:spLocks noChangeAspect="1"/>
          </p:cNvSpPr>
          <p:nvPr/>
        </p:nvSpPr>
        <p:spPr bwMode="auto">
          <a:xfrm>
            <a:off x="1042988" y="3481388"/>
            <a:ext cx="3757612" cy="2676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19463" name="object 6"/>
          <p:cNvSpPr>
            <a:spLocks noChangeArrowheads="1"/>
          </p:cNvSpPr>
          <p:nvPr/>
        </p:nvSpPr>
        <p:spPr bwMode="auto">
          <a:xfrm>
            <a:off x="5233988" y="2185988"/>
            <a:ext cx="2843212" cy="3921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19464" name="그룹 27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9466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9470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직사각형 3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254000" y="1749425"/>
          <a:ext cx="8636000" cy="4708525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50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24"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50000"/>
                        </a:lnSpc>
                        <a:defRPr/>
                      </a:pP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R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000" spc="-5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1114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,</a:t>
                      </a:r>
                      <a:r>
                        <a:rPr lang="en-US" altLang="ko-KR" sz="1000" spc="-5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254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,</a:t>
                      </a:r>
                      <a:r>
                        <a:rPr lang="en-US" altLang="ko-KR" sz="1000" spc="-6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Beot</a:t>
                      </a:r>
                      <a:r>
                        <a:rPr lang="en-US" altLang="ko-KR" sz="1000" spc="-3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kk</a:t>
                      </a:r>
                      <a:r>
                        <a:rPr lang="en-US" altLang="ko-KR" sz="1000" spc="-2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lang="en-US" altLang="ko-KR" sz="1000" spc="-25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t</a:t>
                      </a:r>
                      <a:r>
                        <a:rPr lang="en-US" altLang="ko-KR" sz="1000" spc="-15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-</a:t>
                      </a:r>
                      <a:r>
                        <a:rPr lang="en-US" altLang="ko-KR" sz="1000" spc="-5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r</a:t>
                      </a:r>
                      <a:r>
                        <a:rPr lang="en-US" altLang="ko-KR" sz="1000" spc="-7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,</a:t>
                      </a:r>
                      <a:r>
                        <a:rPr lang="en-US" altLang="ko-KR" sz="1000" spc="-6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5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G</a:t>
                      </a:r>
                      <a:r>
                        <a:rPr lang="en-US" altLang="ko-KR" sz="1000" spc="-1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</a:t>
                      </a:r>
                      <a:r>
                        <a:rPr lang="en-US" altLang="ko-KR" sz="1000" spc="-2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</a:t>
                      </a:r>
                      <a:r>
                        <a:rPr lang="en-US" altLang="ko-KR" sz="1000" spc="-15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000" spc="45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c</a:t>
                      </a:r>
                      <a:r>
                        <a:rPr lang="en-US" altLang="ko-KR" sz="1000" spc="-2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heo</a:t>
                      </a:r>
                      <a:r>
                        <a:rPr lang="en-US" altLang="ko-KR" sz="1000" spc="-1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</a:t>
                      </a:r>
                      <a:r>
                        <a:rPr lang="en-US" altLang="ko-KR" sz="1000" spc="-25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-</a:t>
                      </a:r>
                      <a:r>
                        <a:rPr lang="en-US" altLang="ko-KR" sz="1000" spc="-1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g</a:t>
                      </a:r>
                      <a:r>
                        <a:rPr lang="en-US" altLang="ko-KR" sz="1000" spc="-3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, </a:t>
                      </a:r>
                      <a:r>
                        <a:rPr lang="en-US" altLang="ko-KR" sz="1000" spc="-7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Seo</a:t>
                      </a:r>
                      <a:r>
                        <a:rPr lang="en-US" altLang="ko-KR" sz="10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l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, </a:t>
                      </a:r>
                      <a:r>
                        <a:rPr lang="en-US" altLang="ko-KR" sz="1000" spc="-7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Rep. of </a:t>
                      </a:r>
                      <a:r>
                        <a:rPr lang="en-US" altLang="ko-KR" sz="1000" spc="-3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K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r</a:t>
                      </a:r>
                      <a:r>
                        <a:rPr lang="en-US" altLang="ko-KR" sz="10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          Tel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: 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+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8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(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)</a:t>
                      </a:r>
                      <a:r>
                        <a:rPr lang="en-US" altLang="ko-KR" sz="10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7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743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5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002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         </a:t>
                      </a:r>
                      <a:r>
                        <a:rPr lang="en-US" altLang="ko-KR" sz="1000" spc="-4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F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x</a:t>
                      </a:r>
                      <a:r>
                        <a:rPr lang="en-US" altLang="ko-KR" sz="1000" spc="-3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: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+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8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 (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0)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211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3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881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</a:t>
                      </a:r>
                    </a:p>
                    <a:p>
                      <a:pPr marL="12700">
                        <a:lnSpc>
                          <a:spcPct val="150000"/>
                        </a:lnSpc>
                        <a:tabLst>
                          <a:tab pos="2275840" algn="l"/>
                        </a:tabLst>
                        <a:defRPr/>
                      </a:pP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                   E-M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il</a:t>
                      </a:r>
                      <a:r>
                        <a:rPr lang="en-US" altLang="ko-KR" sz="1000" spc="-3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: 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sjtech81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@nate.com                                                                     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Ho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epa</a:t>
                      </a:r>
                      <a:r>
                        <a:rPr lang="en-US" altLang="ko-KR" sz="1000" spc="-8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g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: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ww</a:t>
                      </a:r>
                      <a:r>
                        <a:rPr lang="en-US" altLang="ko-KR" sz="1000" spc="-19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w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.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</a:t>
                      </a:r>
                      <a:r>
                        <a:rPr lang="en-US" altLang="ko-KR" sz="1000" spc="3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r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ji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te</a:t>
                      </a:r>
                      <a:r>
                        <a:rPr lang="en-US" altLang="ko-KR" sz="1000" spc="10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c</a:t>
                      </a:r>
                      <a:r>
                        <a:rPr lang="en-US" altLang="ko-KR" sz="10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.</a:t>
                      </a:r>
                      <a:r>
                        <a:rPr lang="en-US" altLang="ko-KR" sz="10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c</a:t>
                      </a:r>
                      <a:r>
                        <a:rPr lang="en-US" altLang="ko-KR" sz="1000" spc="-7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lang="en-US" altLang="ko-KR" sz="10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.</a:t>
                      </a:r>
                      <a:r>
                        <a:rPr lang="en-US" altLang="ko-KR" sz="10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k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/>
                      <a:endParaRPr lang="ko-KR" altLang="en-US" sz="1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279" name="그룹 9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1283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1287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직사각형 11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317500" y="879475"/>
            <a:ext cx="8413750" cy="739775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Y헤드라인M" pitchFamily="18" charset="-127"/>
              </a:rPr>
              <a:t>INTRODUCTION TO SURJIN TECH</a:t>
            </a:r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9250" y="1817688"/>
            <a:ext cx="4114800" cy="3859212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lang="ko-KR" altLang="en-US"/>
          </a:p>
        </p:txBody>
      </p:sp>
      <p:sp>
        <p:nvSpPr>
          <p:cNvPr id="11282" name="object 6"/>
          <p:cNvSpPr>
            <a:spLocks/>
          </p:cNvSpPr>
          <p:nvPr/>
        </p:nvSpPr>
        <p:spPr bwMode="auto">
          <a:xfrm>
            <a:off x="4683125" y="1819275"/>
            <a:ext cx="4114800" cy="3859213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2) Dynamic Compaction &amp; Dynamic Replacement</a:t>
            </a:r>
          </a:p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endParaRPr sz="1600" b="1" dirty="0">
              <a:ea typeface="HY헤드라인M" pitchFamily="18" charset="-127"/>
              <a:cs typeface="Tw Cen MT"/>
            </a:endParaRPr>
          </a:p>
        </p:txBody>
      </p:sp>
      <p:sp>
        <p:nvSpPr>
          <p:cNvPr id="20483" name="object 2"/>
          <p:cNvSpPr>
            <a:spLocks/>
          </p:cNvSpPr>
          <p:nvPr/>
        </p:nvSpPr>
        <p:spPr bwMode="auto">
          <a:xfrm>
            <a:off x="260350" y="1879600"/>
            <a:ext cx="4416425" cy="3659188"/>
          </a:xfrm>
          <a:custGeom>
            <a:avLst/>
            <a:gdLst>
              <a:gd name="T0" fmla="*/ 0 w 4378706"/>
              <a:gd name="T1" fmla="*/ 5706869 h 3347974"/>
              <a:gd name="T2" fmla="*/ 4609952 w 4378706"/>
              <a:gd name="T3" fmla="*/ 5706869 h 3347974"/>
              <a:gd name="T4" fmla="*/ 4609952 w 4378706"/>
              <a:gd name="T5" fmla="*/ 0 h 3347974"/>
              <a:gd name="T6" fmla="*/ 0 w 4378706"/>
              <a:gd name="T7" fmla="*/ 0 h 3347974"/>
              <a:gd name="T8" fmla="*/ 0 w 4378706"/>
              <a:gd name="T9" fmla="*/ 5706869 h 3347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8706"/>
              <a:gd name="T16" fmla="*/ 0 h 3347974"/>
              <a:gd name="T17" fmla="*/ 4378706 w 4378706"/>
              <a:gd name="T18" fmla="*/ 3347974 h 3347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8706" h="3347974">
                <a:moveTo>
                  <a:pt x="0" y="3347974"/>
                </a:moveTo>
                <a:lnTo>
                  <a:pt x="4378706" y="3347974"/>
                </a:lnTo>
                <a:lnTo>
                  <a:pt x="4378706" y="0"/>
                </a:lnTo>
                <a:lnTo>
                  <a:pt x="0" y="0"/>
                </a:lnTo>
                <a:lnTo>
                  <a:pt x="0" y="33479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0484" name="object 3"/>
          <p:cNvSpPr txBox="1">
            <a:spLocks noChangeArrowheads="1"/>
          </p:cNvSpPr>
          <p:nvPr/>
        </p:nvSpPr>
        <p:spPr bwMode="auto">
          <a:xfrm>
            <a:off x="436563" y="1943100"/>
            <a:ext cx="34020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>
              <a:lnSpc>
                <a:spcPts val="1175"/>
              </a:lnSpc>
              <a:buClr>
                <a:srgbClr val="1F487C"/>
              </a:buClr>
            </a:pPr>
            <a:r>
              <a:rPr lang="ko-KR" altLang="en-US" sz="1200" b="1">
                <a:solidFill>
                  <a:srgbClr val="1F487C"/>
                </a:solidFill>
                <a:cs typeface="Arial" pitchFamily="34" charset="0"/>
              </a:rPr>
              <a:t>▷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YANBU 3 Desalination Plant Project, </a:t>
            </a:r>
            <a:r>
              <a:rPr lang="en-US" altLang="ko-KR" sz="1200" b="1">
                <a:solidFill>
                  <a:srgbClr val="1F487C"/>
                </a:solidFill>
                <a:cs typeface="Arial" pitchFamily="34" charset="0"/>
              </a:rPr>
              <a:t> </a:t>
            </a:r>
          </a:p>
          <a:p>
            <a:pPr latinLnBrk="0">
              <a:lnSpc>
                <a:spcPts val="1175"/>
              </a:lnSpc>
              <a:buClr>
                <a:srgbClr val="1F487C"/>
              </a:buClr>
            </a:pPr>
            <a:r>
              <a:rPr lang="en-US" altLang="ko-KR" sz="1200" b="1">
                <a:solidFill>
                  <a:srgbClr val="1F487C"/>
                </a:solidFill>
                <a:cs typeface="Arial" pitchFamily="34" charset="0"/>
              </a:rPr>
              <a:t>   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SAUDI ARABIA</a:t>
            </a:r>
            <a:endParaRPr lang="ko-KR" altLang="ko-KR" sz="1200">
              <a:cs typeface="Arial" pitchFamily="34" charset="0"/>
            </a:endParaRPr>
          </a:p>
          <a:p>
            <a:pPr latinLnBrk="0">
              <a:spcBef>
                <a:spcPts val="425"/>
              </a:spcBef>
            </a:pPr>
            <a:r>
              <a:rPr lang="ko-KR" altLang="ko-KR" sz="1200">
                <a:cs typeface="Arial" pitchFamily="34" charset="0"/>
              </a:rPr>
              <a:t>•	</a:t>
            </a:r>
            <a:r>
              <a:rPr lang="ko-KR" altLang="ko-KR" sz="1200"/>
              <a:t>Working process : 2013.06 ~ 2014.01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Quantity : (DC) 115,000 m2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Client : Saline Water Conversion Corporation (SWCC)</a:t>
            </a:r>
            <a:endParaRPr lang="en-US" altLang="ko-KR" sz="1200"/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ko-KR" sz="1200"/>
              <a:t>Main Contractor : Doosan Heavy Industries &amp; Construction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endParaRPr lang="ko-KR" altLang="ko-KR" sz="1200"/>
          </a:p>
        </p:txBody>
      </p:sp>
      <p:sp>
        <p:nvSpPr>
          <p:cNvPr id="20485" name="object 6"/>
          <p:cNvSpPr>
            <a:spLocks/>
          </p:cNvSpPr>
          <p:nvPr/>
        </p:nvSpPr>
        <p:spPr bwMode="auto">
          <a:xfrm>
            <a:off x="4495800" y="2967038"/>
            <a:ext cx="4378325" cy="3348037"/>
          </a:xfrm>
          <a:custGeom>
            <a:avLst/>
            <a:gdLst>
              <a:gd name="T0" fmla="*/ 0 w 4378706"/>
              <a:gd name="T1" fmla="*/ 3348351 h 3347974"/>
              <a:gd name="T2" fmla="*/ 4376421 w 4378706"/>
              <a:gd name="T3" fmla="*/ 3348351 h 3347974"/>
              <a:gd name="T4" fmla="*/ 4376421 w 4378706"/>
              <a:gd name="T5" fmla="*/ 0 h 3347974"/>
              <a:gd name="T6" fmla="*/ 0 w 4378706"/>
              <a:gd name="T7" fmla="*/ 0 h 3347974"/>
              <a:gd name="T8" fmla="*/ 0 w 4378706"/>
              <a:gd name="T9" fmla="*/ 3348351 h 3347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8706"/>
              <a:gd name="T16" fmla="*/ 0 h 3347974"/>
              <a:gd name="T17" fmla="*/ 4378706 w 4378706"/>
              <a:gd name="T18" fmla="*/ 3347974 h 3347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8706" h="3347974">
                <a:moveTo>
                  <a:pt x="0" y="3347974"/>
                </a:moveTo>
                <a:lnTo>
                  <a:pt x="4378706" y="3347974"/>
                </a:lnTo>
                <a:lnTo>
                  <a:pt x="4378706" y="0"/>
                </a:lnTo>
                <a:lnTo>
                  <a:pt x="0" y="0"/>
                </a:lnTo>
                <a:lnTo>
                  <a:pt x="0" y="3347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0486" name="object 7"/>
          <p:cNvSpPr>
            <a:spLocks/>
          </p:cNvSpPr>
          <p:nvPr/>
        </p:nvSpPr>
        <p:spPr bwMode="auto">
          <a:xfrm>
            <a:off x="4495800" y="2967038"/>
            <a:ext cx="4378325" cy="3348037"/>
          </a:xfrm>
          <a:custGeom>
            <a:avLst/>
            <a:gdLst>
              <a:gd name="T0" fmla="*/ 0 w 4378706"/>
              <a:gd name="T1" fmla="*/ 3348351 h 3347974"/>
              <a:gd name="T2" fmla="*/ 4376421 w 4378706"/>
              <a:gd name="T3" fmla="*/ 3348351 h 3347974"/>
              <a:gd name="T4" fmla="*/ 4376421 w 4378706"/>
              <a:gd name="T5" fmla="*/ 0 h 3347974"/>
              <a:gd name="T6" fmla="*/ 0 w 4378706"/>
              <a:gd name="T7" fmla="*/ 0 h 3347974"/>
              <a:gd name="T8" fmla="*/ 0 w 4378706"/>
              <a:gd name="T9" fmla="*/ 3348351 h 3347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8706"/>
              <a:gd name="T16" fmla="*/ 0 h 3347974"/>
              <a:gd name="T17" fmla="*/ 4378706 w 4378706"/>
              <a:gd name="T18" fmla="*/ 3347974 h 3347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8706" h="3347974">
                <a:moveTo>
                  <a:pt x="0" y="3347974"/>
                </a:moveTo>
                <a:lnTo>
                  <a:pt x="4378706" y="3347974"/>
                </a:lnTo>
                <a:lnTo>
                  <a:pt x="4378706" y="0"/>
                </a:lnTo>
                <a:lnTo>
                  <a:pt x="0" y="0"/>
                </a:lnTo>
                <a:lnTo>
                  <a:pt x="0" y="33479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8" name="object 8"/>
          <p:cNvSpPr txBox="1"/>
          <p:nvPr/>
        </p:nvSpPr>
        <p:spPr>
          <a:xfrm>
            <a:off x="4629150" y="3103563"/>
            <a:ext cx="3332163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K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esea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c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h</a:t>
            </a:r>
            <a:r>
              <a:rPr sz="1200" b="1" spc="-5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k</a:t>
            </a:r>
            <a:r>
              <a:rPr sz="1200" b="1" spc="-3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ili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y</a:t>
            </a:r>
            <a:r>
              <a:rPr sz="1200" b="1" spc="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Pla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ro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ec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endParaRPr sz="1200" dirty="0">
              <a:ea typeface="HY헤드라인M" pitchFamily="18" charset="-127"/>
              <a:cs typeface="Arial"/>
            </a:endParaRPr>
          </a:p>
        </p:txBody>
      </p:sp>
      <p:sp>
        <p:nvSpPr>
          <p:cNvPr id="20488" name="object 9"/>
          <p:cNvSpPr txBox="1">
            <a:spLocks noChangeArrowheads="1"/>
          </p:cNvSpPr>
          <p:nvPr/>
        </p:nvSpPr>
        <p:spPr bwMode="auto">
          <a:xfrm>
            <a:off x="4629150" y="3252788"/>
            <a:ext cx="24272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latinLnBrk="0"/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SAUDI ARABIA</a:t>
            </a:r>
            <a:endParaRPr lang="ko-KR" altLang="ko-KR" sz="1200">
              <a:cs typeface="Arial" pitchFamily="34" charset="0"/>
            </a:endParaRPr>
          </a:p>
          <a:p>
            <a:pPr latinLnBrk="0">
              <a:spcBef>
                <a:spcPts val="425"/>
              </a:spcBef>
            </a:pPr>
            <a:r>
              <a:rPr lang="ko-KR" altLang="ko-KR" sz="1200">
                <a:cs typeface="Arial" pitchFamily="34" charset="0"/>
              </a:rPr>
              <a:t>•	</a:t>
            </a:r>
            <a:r>
              <a:rPr lang="ko-KR" altLang="ko-KR" sz="1200"/>
              <a:t>Working process : 2012.12 ~ 2013.02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Quantity : (DC &amp; DR) 40,000 m2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Client : Saudi Aramco</a:t>
            </a:r>
          </a:p>
          <a:p>
            <a:pPr latinLnBrk="0">
              <a:spcBef>
                <a:spcPts val="400"/>
              </a:spcBef>
              <a:buFont typeface="Arial" pitchFamily="34" charset="0"/>
              <a:buChar char="•"/>
            </a:pPr>
            <a:r>
              <a:rPr lang="ko-KR" altLang="ko-KR" sz="1200"/>
              <a:t>Main Contractor : CNCEC</a:t>
            </a: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4600575" y="4394200"/>
            <a:ext cx="4162425" cy="182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81000" y="3608388"/>
            <a:ext cx="4103688" cy="1828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20491" name="그룹 31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0498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0502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직사각형 33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0493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26" name="직사각형 25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2) Dynamic Compaction &amp; Dynamic Replacement</a:t>
            </a:r>
          </a:p>
          <a:p>
            <a:pPr marL="245745" indent="-233679" eaLnBrk="0" latinLnBrk="0" hangingPunct="0">
              <a:buClr>
                <a:srgbClr val="1F487C"/>
              </a:buClr>
              <a:buSzPct val="66666"/>
              <a:tabLst>
                <a:tab pos="245745" algn="l"/>
              </a:tabLst>
              <a:defRPr/>
            </a:pPr>
            <a:endParaRPr sz="1600" b="1" dirty="0">
              <a:ea typeface="HY헤드라인M" pitchFamily="18" charset="-127"/>
              <a:cs typeface="Tw Cen MT"/>
            </a:endParaRPr>
          </a:p>
        </p:txBody>
      </p:sp>
      <p:sp>
        <p:nvSpPr>
          <p:cNvPr id="21508" name="object 3"/>
          <p:cNvSpPr>
            <a:spLocks/>
          </p:cNvSpPr>
          <p:nvPr/>
        </p:nvSpPr>
        <p:spPr bwMode="auto">
          <a:xfrm>
            <a:off x="323850" y="1981200"/>
            <a:ext cx="4378325" cy="3348038"/>
          </a:xfrm>
          <a:custGeom>
            <a:avLst/>
            <a:gdLst>
              <a:gd name="T0" fmla="*/ 0 w 4378706"/>
              <a:gd name="T1" fmla="*/ 3348358 h 3347974"/>
              <a:gd name="T2" fmla="*/ 4376421 w 4378706"/>
              <a:gd name="T3" fmla="*/ 3348358 h 3347974"/>
              <a:gd name="T4" fmla="*/ 4376421 w 4378706"/>
              <a:gd name="T5" fmla="*/ 0 h 3347974"/>
              <a:gd name="T6" fmla="*/ 0 w 4378706"/>
              <a:gd name="T7" fmla="*/ 0 h 3347974"/>
              <a:gd name="T8" fmla="*/ 0 w 4378706"/>
              <a:gd name="T9" fmla="*/ 3348358 h 3347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8706"/>
              <a:gd name="T16" fmla="*/ 0 h 3347974"/>
              <a:gd name="T17" fmla="*/ 4378706 w 4378706"/>
              <a:gd name="T18" fmla="*/ 3347974 h 3347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8706" h="3347974">
                <a:moveTo>
                  <a:pt x="0" y="3347974"/>
                </a:moveTo>
                <a:lnTo>
                  <a:pt x="4378706" y="3347974"/>
                </a:lnTo>
                <a:lnTo>
                  <a:pt x="4378706" y="0"/>
                </a:lnTo>
                <a:lnTo>
                  <a:pt x="0" y="0"/>
                </a:lnTo>
                <a:lnTo>
                  <a:pt x="0" y="33479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5" name="object 4"/>
          <p:cNvSpPr txBox="1"/>
          <p:nvPr/>
        </p:nvSpPr>
        <p:spPr>
          <a:xfrm>
            <a:off x="455613" y="2117725"/>
            <a:ext cx="3678237" cy="954088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EP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C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f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2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4</a:t>
            </a:r>
            <a:r>
              <a:rPr sz="1200" b="1" spc="-3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B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ub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pro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ec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UD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spc="-3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4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B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IA</a:t>
            </a:r>
            <a:endParaRPr sz="1200" dirty="0">
              <a:ea typeface="HY헤드라인M" pitchFamily="18" charset="-127"/>
              <a:cs typeface="Arial"/>
            </a:endParaRPr>
          </a:p>
          <a:p>
            <a:pPr eaLnBrk="0" latinLnBrk="0" hangingPunct="0">
              <a:lnSpc>
                <a:spcPts val="750"/>
              </a:lnSpc>
              <a:spcBef>
                <a:spcPts val="37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2700" eaLnBrk="0" latinLnBrk="0" hangingPunct="0">
              <a:tabLst>
                <a:tab pos="184785" algn="l"/>
              </a:tabLst>
              <a:defRPr/>
            </a:pPr>
            <a:r>
              <a:rPr sz="1200" spc="-5" dirty="0">
                <a:ea typeface="HY헤드라인M" pitchFamily="18" charset="-127"/>
                <a:cs typeface="Arial"/>
              </a:rPr>
              <a:t>•	</a:t>
            </a:r>
            <a:r>
              <a:rPr sz="1200" spc="-20" dirty="0">
                <a:ea typeface="HY헤드라인M" pitchFamily="18" charset="-127"/>
                <a:cs typeface="Arial Rounded MT Bold"/>
              </a:rPr>
              <a:t>W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2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pro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25" dirty="0">
                <a:ea typeface="HY헤드라인M" pitchFamily="18" charset="-127"/>
                <a:cs typeface="Arial Rounded MT Bold"/>
              </a:rPr>
              <a:t>s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2012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1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~</a:t>
            </a:r>
            <a:r>
              <a:rPr sz="1200" spc="-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2013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750"/>
              </a:lnSpc>
              <a:spcBef>
                <a:spcPts val="45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0" dirty="0">
                <a:ea typeface="HY헤드라인M" pitchFamily="18" charset="-127"/>
                <a:cs typeface="Arial Rounded MT Bold"/>
              </a:rPr>
              <a:t>Q</a:t>
            </a:r>
            <a:r>
              <a:rPr sz="1200" spc="-25" dirty="0">
                <a:ea typeface="HY헤드라인M" pitchFamily="18" charset="-127"/>
                <a:cs typeface="Arial Rounded MT Bold"/>
              </a:rPr>
              <a:t>u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ntit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(</a:t>
            </a:r>
            <a:r>
              <a:rPr sz="1200" spc="-30" dirty="0">
                <a:ea typeface="HY헤드라인M" pitchFamily="18" charset="-127"/>
                <a:cs typeface="Arial Rounded MT Bold"/>
              </a:rPr>
              <a:t>D</a:t>
            </a:r>
            <a:r>
              <a:rPr sz="1200" spc="-10" dirty="0">
                <a:ea typeface="HY헤드라인M" pitchFamily="18" charset="-127"/>
                <a:cs typeface="Arial Rounded MT Bold"/>
              </a:rPr>
              <a:t>C</a:t>
            </a:r>
            <a:r>
              <a:rPr sz="1200" spc="-5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&amp;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D</a:t>
            </a:r>
            <a:r>
              <a:rPr sz="1200" spc="-20" dirty="0">
                <a:ea typeface="HY헤드라인M" pitchFamily="18" charset="-127"/>
                <a:cs typeface="Arial Rounded MT Bold"/>
              </a:rPr>
              <a:t>R</a:t>
            </a:r>
            <a:r>
              <a:rPr sz="1200" spc="-5" dirty="0">
                <a:ea typeface="HY헤드라인M" pitchFamily="18" charset="-127"/>
                <a:cs typeface="Arial Rounded MT Bold"/>
              </a:rPr>
              <a:t>) </a:t>
            </a:r>
            <a:r>
              <a:rPr sz="1200" spc="-30" dirty="0">
                <a:ea typeface="HY헤드라인M" pitchFamily="18" charset="-127"/>
                <a:cs typeface="Arial Rounded MT Bold"/>
              </a:rPr>
              <a:t>40</a:t>
            </a:r>
            <a:r>
              <a:rPr sz="1200" spc="-20" dirty="0">
                <a:ea typeface="HY헤드라인M" pitchFamily="18" charset="-127"/>
                <a:cs typeface="Arial Rounded MT Bold"/>
              </a:rPr>
              <a:t>,</a:t>
            </a:r>
            <a:r>
              <a:rPr sz="1200" spc="-30" dirty="0">
                <a:ea typeface="HY헤드라인M" pitchFamily="18" charset="-127"/>
                <a:cs typeface="Arial Rounded MT Bold"/>
              </a:rPr>
              <a:t>0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m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3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li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5" dirty="0">
                <a:ea typeface="HY헤드라인M" pitchFamily="18" charset="-127"/>
                <a:cs typeface="Arial Rounded MT Bold"/>
              </a:rPr>
              <a:t>t</a:t>
            </a:r>
            <a:r>
              <a:rPr sz="1200" spc="2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Sa</a:t>
            </a:r>
            <a:r>
              <a:rPr sz="1200" spc="-25" dirty="0">
                <a:ea typeface="HY헤드라인M" pitchFamily="18" charset="-127"/>
                <a:cs typeface="Arial Rounded MT Bold"/>
              </a:rPr>
              <a:t>ud</a:t>
            </a:r>
            <a:r>
              <a:rPr sz="1200" spc="-5" dirty="0">
                <a:ea typeface="HY헤드라인M" pitchFamily="18" charset="-127"/>
                <a:cs typeface="Arial Rounded MT Bold"/>
              </a:rPr>
              <a:t>i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2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amc</a:t>
            </a:r>
            <a:r>
              <a:rPr sz="1200" spc="-10" dirty="0">
                <a:ea typeface="HY헤드라인M" pitchFamily="18" charset="-127"/>
                <a:cs typeface="Arial Rounded MT Bold"/>
              </a:rPr>
              <a:t>o</a:t>
            </a:r>
            <a:endParaRPr sz="1200" dirty="0">
              <a:ea typeface="HY헤드라인M" pitchFamily="18" charset="-127"/>
              <a:cs typeface="Arial Rounded MT Bold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455613" y="3162300"/>
            <a:ext cx="1731962" cy="163513"/>
          </a:xfrm>
          <a:prstGeom prst="rect">
            <a:avLst/>
          </a:prstGeom>
        </p:spPr>
        <p:txBody>
          <a:bodyPr lIns="0" tIns="0" rIns="0" bIns="0"/>
          <a:lstStyle/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M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i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ontr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or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10" dirty="0">
                <a:ea typeface="HY헤드라인M" pitchFamily="18" charset="-127"/>
                <a:cs typeface="Arial Rounded MT Bold"/>
              </a:rPr>
              <a:t>C</a:t>
            </a:r>
            <a:endParaRPr sz="1200">
              <a:ea typeface="HY헤드라인M" pitchFamily="18" charset="-127"/>
              <a:cs typeface="Arial Rounded MT Bold"/>
            </a:endParaRPr>
          </a:p>
        </p:txBody>
      </p:sp>
      <p:sp>
        <p:nvSpPr>
          <p:cNvPr id="21511" name="object 6"/>
          <p:cNvSpPr>
            <a:spLocks noChangeArrowheads="1"/>
          </p:cNvSpPr>
          <p:nvPr/>
        </p:nvSpPr>
        <p:spPr bwMode="auto">
          <a:xfrm>
            <a:off x="400050" y="3389313"/>
            <a:ext cx="4067175" cy="182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1512" name="object 7"/>
          <p:cNvSpPr>
            <a:spLocks/>
          </p:cNvSpPr>
          <p:nvPr/>
        </p:nvSpPr>
        <p:spPr bwMode="auto">
          <a:xfrm>
            <a:off x="4529138" y="2895600"/>
            <a:ext cx="4378325" cy="3348038"/>
          </a:xfrm>
          <a:custGeom>
            <a:avLst/>
            <a:gdLst>
              <a:gd name="T0" fmla="*/ 0 w 4378706"/>
              <a:gd name="T1" fmla="*/ 3348358 h 3347974"/>
              <a:gd name="T2" fmla="*/ 4376421 w 4378706"/>
              <a:gd name="T3" fmla="*/ 3348358 h 3347974"/>
              <a:gd name="T4" fmla="*/ 4376421 w 4378706"/>
              <a:gd name="T5" fmla="*/ 0 h 3347974"/>
              <a:gd name="T6" fmla="*/ 0 w 4378706"/>
              <a:gd name="T7" fmla="*/ 0 h 3347974"/>
              <a:gd name="T8" fmla="*/ 0 w 4378706"/>
              <a:gd name="T9" fmla="*/ 3348358 h 3347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8706"/>
              <a:gd name="T16" fmla="*/ 0 h 3347974"/>
              <a:gd name="T17" fmla="*/ 4378706 w 4378706"/>
              <a:gd name="T18" fmla="*/ 3347974 h 3347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8706" h="3347974">
                <a:moveTo>
                  <a:pt x="0" y="3347974"/>
                </a:moveTo>
                <a:lnTo>
                  <a:pt x="4378705" y="3347974"/>
                </a:lnTo>
                <a:lnTo>
                  <a:pt x="4378705" y="0"/>
                </a:lnTo>
                <a:lnTo>
                  <a:pt x="0" y="0"/>
                </a:lnTo>
                <a:lnTo>
                  <a:pt x="0" y="3347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1513" name="object 8"/>
          <p:cNvSpPr>
            <a:spLocks/>
          </p:cNvSpPr>
          <p:nvPr/>
        </p:nvSpPr>
        <p:spPr bwMode="auto">
          <a:xfrm>
            <a:off x="4529138" y="2895600"/>
            <a:ext cx="4378325" cy="3348038"/>
          </a:xfrm>
          <a:custGeom>
            <a:avLst/>
            <a:gdLst>
              <a:gd name="T0" fmla="*/ 0 w 4378706"/>
              <a:gd name="T1" fmla="*/ 3348358 h 3347974"/>
              <a:gd name="T2" fmla="*/ 4376421 w 4378706"/>
              <a:gd name="T3" fmla="*/ 3348358 h 3347974"/>
              <a:gd name="T4" fmla="*/ 4376421 w 4378706"/>
              <a:gd name="T5" fmla="*/ 0 h 3347974"/>
              <a:gd name="T6" fmla="*/ 0 w 4378706"/>
              <a:gd name="T7" fmla="*/ 0 h 3347974"/>
              <a:gd name="T8" fmla="*/ 0 w 4378706"/>
              <a:gd name="T9" fmla="*/ 3348358 h 3347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78706"/>
              <a:gd name="T16" fmla="*/ 0 h 3347974"/>
              <a:gd name="T17" fmla="*/ 4378706 w 4378706"/>
              <a:gd name="T18" fmla="*/ 3347974 h 3347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78706" h="3347974">
                <a:moveTo>
                  <a:pt x="0" y="3347974"/>
                </a:moveTo>
                <a:lnTo>
                  <a:pt x="4378705" y="3347974"/>
                </a:lnTo>
                <a:lnTo>
                  <a:pt x="4378705" y="0"/>
                </a:lnTo>
                <a:lnTo>
                  <a:pt x="0" y="0"/>
                </a:lnTo>
                <a:lnTo>
                  <a:pt x="0" y="33479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6" name="object 9"/>
          <p:cNvSpPr txBox="1"/>
          <p:nvPr/>
        </p:nvSpPr>
        <p:spPr>
          <a:xfrm>
            <a:off x="4660900" y="3032125"/>
            <a:ext cx="3581400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JI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Z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Ec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onom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c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C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y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S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ou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h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l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Pla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ro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ec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endParaRPr sz="1200" dirty="0">
              <a:ea typeface="HY헤드라인M" pitchFamily="18" charset="-127"/>
              <a:cs typeface="Arial"/>
            </a:endParaRPr>
          </a:p>
        </p:txBody>
      </p:sp>
      <p:sp>
        <p:nvSpPr>
          <p:cNvPr id="37" name="object 10"/>
          <p:cNvSpPr txBox="1"/>
          <p:nvPr/>
        </p:nvSpPr>
        <p:spPr>
          <a:xfrm>
            <a:off x="4660900" y="3181350"/>
            <a:ext cx="2428875" cy="1011238"/>
          </a:xfrm>
          <a:prstGeom prst="rect">
            <a:avLst/>
          </a:prstGeom>
        </p:spPr>
        <p:txBody>
          <a:bodyPr lIns="0" tIns="0" rIns="0" bIns="0"/>
          <a:lstStyle/>
          <a:p>
            <a:pPr marL="178435" eaLnBrk="0" latinLnBrk="0" hangingPunct="0">
              <a:defRPr/>
            </a:pP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UD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B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IA</a:t>
            </a:r>
            <a:endParaRPr sz="1200">
              <a:ea typeface="HY헤드라인M" pitchFamily="18" charset="-127"/>
              <a:cs typeface="Arial"/>
            </a:endParaRPr>
          </a:p>
          <a:p>
            <a:pPr marL="12700" eaLnBrk="0" latinLnBrk="0" hangingPunct="0">
              <a:spcBef>
                <a:spcPts val="425"/>
              </a:spcBef>
              <a:tabLst>
                <a:tab pos="184785" algn="l"/>
              </a:tabLst>
              <a:defRPr/>
            </a:pPr>
            <a:r>
              <a:rPr sz="1200" spc="-5" dirty="0">
                <a:ea typeface="HY헤드라인M" pitchFamily="18" charset="-127"/>
                <a:cs typeface="Arial"/>
              </a:rPr>
              <a:t>•	</a:t>
            </a:r>
            <a:r>
              <a:rPr sz="1200" spc="-20" dirty="0">
                <a:ea typeface="HY헤드라인M" pitchFamily="18" charset="-127"/>
                <a:cs typeface="Arial Rounded MT Bold"/>
              </a:rPr>
              <a:t>W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2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pro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25" dirty="0">
                <a:ea typeface="HY헤드라인M" pitchFamily="18" charset="-127"/>
                <a:cs typeface="Arial Rounded MT Bold"/>
              </a:rPr>
              <a:t>s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2009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1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~</a:t>
            </a:r>
            <a:r>
              <a:rPr sz="1200" spc="-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2010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5</a:t>
            </a:r>
            <a:endParaRPr sz="1200">
              <a:ea typeface="HY헤드라인M" pitchFamily="18" charset="-127"/>
              <a:cs typeface="Arial Rounded MT Bold"/>
            </a:endParaRPr>
          </a:p>
          <a:p>
            <a:pPr marL="184785" indent="-172720" eaLnBrk="0" latinLnBrk="0" hangingPunct="0">
              <a:spcBef>
                <a:spcPts val="395"/>
              </a:spcBef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0" dirty="0">
                <a:ea typeface="HY헤드라인M" pitchFamily="18" charset="-127"/>
                <a:cs typeface="Arial Rounded MT Bold"/>
              </a:rPr>
              <a:t>Q</a:t>
            </a:r>
            <a:r>
              <a:rPr sz="1200" spc="-25" dirty="0">
                <a:ea typeface="HY헤드라인M" pitchFamily="18" charset="-127"/>
                <a:cs typeface="Arial Rounded MT Bold"/>
              </a:rPr>
              <a:t>u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ntit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(</a:t>
            </a:r>
            <a:r>
              <a:rPr sz="1200" spc="-30" dirty="0">
                <a:ea typeface="HY헤드라인M" pitchFamily="18" charset="-127"/>
                <a:cs typeface="Arial Rounded MT Bold"/>
              </a:rPr>
              <a:t>DC</a:t>
            </a:r>
            <a:r>
              <a:rPr sz="1200" spc="-5" dirty="0">
                <a:ea typeface="HY헤드라인M" pitchFamily="18" charset="-127"/>
                <a:cs typeface="Arial Rounded MT Bold"/>
              </a:rPr>
              <a:t>) </a:t>
            </a:r>
            <a:r>
              <a:rPr sz="1200" spc="-30" dirty="0">
                <a:ea typeface="HY헤드라인M" pitchFamily="18" charset="-127"/>
                <a:cs typeface="Arial Rounded MT Bold"/>
              </a:rPr>
              <a:t>150</a:t>
            </a:r>
            <a:r>
              <a:rPr sz="1200" spc="-20" dirty="0">
                <a:ea typeface="HY헤드라인M" pitchFamily="18" charset="-127"/>
                <a:cs typeface="Arial Rounded MT Bold"/>
              </a:rPr>
              <a:t>,</a:t>
            </a:r>
            <a:r>
              <a:rPr sz="1200" spc="-15" dirty="0">
                <a:ea typeface="HY헤드라인M" pitchFamily="18" charset="-127"/>
                <a:cs typeface="Arial Rounded MT Bold"/>
              </a:rPr>
              <a:t>60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m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endParaRPr sz="1200">
              <a:ea typeface="HY헤드라인M" pitchFamily="18" charset="-127"/>
              <a:cs typeface="Arial Rounded MT Bold"/>
            </a:endParaRPr>
          </a:p>
          <a:p>
            <a:pPr marL="184785" indent="-172720" eaLnBrk="0" latinLnBrk="0" hangingPunct="0">
              <a:spcBef>
                <a:spcPts val="405"/>
              </a:spcBef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li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5" dirty="0">
                <a:ea typeface="HY헤드라인M" pitchFamily="18" charset="-127"/>
                <a:cs typeface="Arial Rounded MT Bold"/>
              </a:rPr>
              <a:t>t</a:t>
            </a:r>
            <a:r>
              <a:rPr sz="1200" spc="2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S</a:t>
            </a:r>
            <a:r>
              <a:rPr sz="1200" spc="-25" dirty="0">
                <a:ea typeface="HY헤드라인M" pitchFamily="18" charset="-127"/>
                <a:cs typeface="Arial Rounded MT Bold"/>
              </a:rPr>
              <a:t>out</a:t>
            </a:r>
            <a:r>
              <a:rPr sz="1200" spc="-10" dirty="0">
                <a:ea typeface="HY헤드라인M" pitchFamily="18" charset="-127"/>
                <a:cs typeface="Arial Rounded MT Bold"/>
              </a:rPr>
              <a:t>h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S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30" dirty="0">
                <a:ea typeface="HY헤드라인M" pitchFamily="18" charset="-127"/>
                <a:cs typeface="Arial Rounded MT Bold"/>
              </a:rPr>
              <a:t>ee</a:t>
            </a:r>
            <a:r>
              <a:rPr sz="1200" spc="-5" dirty="0">
                <a:ea typeface="HY헤드라인M" pitchFamily="18" charset="-127"/>
                <a:cs typeface="Arial Rounded MT Bold"/>
              </a:rPr>
              <a:t>l</a:t>
            </a:r>
            <a:r>
              <a:rPr sz="1200" spc="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</a:t>
            </a:r>
            <a:r>
              <a:rPr sz="1200" spc="-30" dirty="0">
                <a:ea typeface="HY헤드라인M" pitchFamily="18" charset="-127"/>
                <a:cs typeface="Arial Rounded MT Bold"/>
              </a:rPr>
              <a:t>m</a:t>
            </a:r>
            <a:r>
              <a:rPr sz="1200" spc="-25" dirty="0">
                <a:ea typeface="HY헤드라인M" pitchFamily="18" charset="-127"/>
                <a:cs typeface="Arial Rounded MT Bold"/>
              </a:rPr>
              <a:t>p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(</a:t>
            </a:r>
            <a:r>
              <a:rPr sz="1200" spc="-30" dirty="0">
                <a:ea typeface="HY헤드라인M" pitchFamily="18" charset="-127"/>
                <a:cs typeface="Arial Rounded MT Bold"/>
              </a:rPr>
              <a:t>S</a:t>
            </a:r>
            <a:r>
              <a:rPr sz="1200" spc="-20" dirty="0">
                <a:ea typeface="HY헤드라인M" pitchFamily="18" charset="-127"/>
                <a:cs typeface="Arial Rounded MT Bold"/>
              </a:rPr>
              <a:t>O</a:t>
            </a:r>
            <a:r>
              <a:rPr sz="1200" spc="-25" dirty="0">
                <a:ea typeface="HY헤드라인M" pitchFamily="18" charset="-127"/>
                <a:cs typeface="Arial Rounded MT Bold"/>
              </a:rPr>
              <a:t>L</a:t>
            </a:r>
            <a:r>
              <a:rPr sz="1200" spc="-20" dirty="0">
                <a:ea typeface="HY헤드라인M" pitchFamily="18" charset="-127"/>
                <a:cs typeface="Arial Rounded MT Bold"/>
              </a:rPr>
              <a:t>B</a:t>
            </a:r>
            <a:r>
              <a:rPr sz="1200" spc="-5" dirty="0">
                <a:ea typeface="HY헤드라인M" pitchFamily="18" charset="-127"/>
                <a:cs typeface="Arial Rounded MT Bold"/>
              </a:rPr>
              <a:t>)</a:t>
            </a:r>
            <a:endParaRPr sz="1200">
              <a:ea typeface="HY헤드라인M" pitchFamily="18" charset="-127"/>
              <a:cs typeface="Arial Rounded MT Bold"/>
            </a:endParaRPr>
          </a:p>
          <a:p>
            <a:pPr marL="184785" indent="-172720" eaLnBrk="0" latinLnBrk="0" hangingPunct="0">
              <a:spcBef>
                <a:spcPts val="400"/>
              </a:spcBef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Ma</a:t>
            </a:r>
            <a:r>
              <a:rPr sz="1200" spc="-25" dirty="0">
                <a:ea typeface="HY헤드라인M" pitchFamily="18" charset="-127"/>
                <a:cs typeface="Arial Rounded MT Bold"/>
              </a:rPr>
              <a:t>i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ontr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5" dirty="0">
                <a:ea typeface="HY헤드라인M" pitchFamily="18" charset="-127"/>
                <a:cs typeface="Arial Rounded MT Bold"/>
              </a:rPr>
              <a:t>o</a:t>
            </a:r>
            <a:r>
              <a:rPr sz="1200" spc="-5" dirty="0">
                <a:ea typeface="HY헤드라인M" pitchFamily="18" charset="-127"/>
                <a:cs typeface="Arial Rounded MT Bold"/>
              </a:rPr>
              <a:t>r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S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X</a:t>
            </a:r>
            <a:r>
              <a:rPr sz="1200" spc="-2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&amp;</a:t>
            </a:r>
            <a:r>
              <a:rPr sz="1200" spc="-10" dirty="0">
                <a:ea typeface="HY헤드라인M" pitchFamily="18" charset="-127"/>
                <a:cs typeface="Arial Rounded MT Bold"/>
              </a:rPr>
              <a:t>C</a:t>
            </a:r>
            <a:endParaRPr sz="1200">
              <a:ea typeface="HY헤드라인M" pitchFamily="18" charset="-127"/>
              <a:cs typeface="Arial Rounded MT Bold"/>
            </a:endParaRPr>
          </a:p>
        </p:txBody>
      </p:sp>
      <p:sp>
        <p:nvSpPr>
          <p:cNvPr id="21516" name="object 11"/>
          <p:cNvSpPr>
            <a:spLocks noChangeArrowheads="1"/>
          </p:cNvSpPr>
          <p:nvPr/>
        </p:nvSpPr>
        <p:spPr bwMode="auto">
          <a:xfrm>
            <a:off x="4602163" y="4289425"/>
            <a:ext cx="4264025" cy="17986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21517" name="그룹 3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1519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1523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직사각형 4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3) Pile (CIP)</a:t>
            </a:r>
          </a:p>
          <a:p>
            <a:pPr marL="12700" eaLnBrk="0" latinLnBrk="0" hangingPunct="0">
              <a:defRPr/>
            </a:pPr>
            <a:endParaRPr lang="en-US" altLang="ko-KR" sz="1600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sp>
        <p:nvSpPr>
          <p:cNvPr id="26628" name="object 3"/>
          <p:cNvSpPr>
            <a:spLocks/>
          </p:cNvSpPr>
          <p:nvPr/>
        </p:nvSpPr>
        <p:spPr bwMode="auto">
          <a:xfrm>
            <a:off x="728663" y="1676400"/>
            <a:ext cx="7678737" cy="4664075"/>
          </a:xfrm>
          <a:custGeom>
            <a:avLst/>
            <a:gdLst>
              <a:gd name="T0" fmla="*/ 0 w 7488047"/>
              <a:gd name="T1" fmla="*/ 5180304 h 4567174"/>
              <a:gd name="T2" fmla="*/ 8707551 w 7488047"/>
              <a:gd name="T3" fmla="*/ 5180304 h 4567174"/>
              <a:gd name="T4" fmla="*/ 8707551 w 7488047"/>
              <a:gd name="T5" fmla="*/ 0 h 4567174"/>
              <a:gd name="T6" fmla="*/ 0 w 7488047"/>
              <a:gd name="T7" fmla="*/ 0 h 4567174"/>
              <a:gd name="T8" fmla="*/ 0 w 7488047"/>
              <a:gd name="T9" fmla="*/ 5180304 h 4567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8047"/>
              <a:gd name="T16" fmla="*/ 0 h 4567174"/>
              <a:gd name="T17" fmla="*/ 7488047 w 7488047"/>
              <a:gd name="T18" fmla="*/ 4567174 h 4567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8047" h="4567174">
                <a:moveTo>
                  <a:pt x="0" y="4567174"/>
                </a:moveTo>
                <a:lnTo>
                  <a:pt x="7488047" y="4567174"/>
                </a:lnTo>
                <a:lnTo>
                  <a:pt x="7488047" y="0"/>
                </a:lnTo>
                <a:lnTo>
                  <a:pt x="0" y="0"/>
                </a:lnTo>
                <a:lnTo>
                  <a:pt x="0" y="456717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0" name="object 4"/>
          <p:cNvSpPr txBox="1"/>
          <p:nvPr/>
        </p:nvSpPr>
        <p:spPr bwMode="auto">
          <a:xfrm>
            <a:off x="887413" y="1808163"/>
            <a:ext cx="3289300" cy="1487487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HU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Q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Q</a:t>
            </a:r>
            <a:r>
              <a:rPr sz="1200" b="1" spc="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ea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m</a:t>
            </a:r>
            <a:r>
              <a:rPr sz="1200" b="1" spc="-3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</a:t>
            </a:r>
            <a:r>
              <a:rPr sz="1200" b="1" spc="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w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4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Pla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P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ro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ec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endParaRPr sz="1200" dirty="0">
              <a:ea typeface="HY헤드라인M" pitchFamily="18" charset="-127"/>
              <a:cs typeface="Arial"/>
            </a:endParaRPr>
          </a:p>
          <a:p>
            <a:pPr marL="178435" eaLnBrk="0" latinLnBrk="0" hangingPunct="0">
              <a:lnSpc>
                <a:spcPts val="1405"/>
              </a:lnSpc>
              <a:defRPr/>
            </a:pP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UD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B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IA</a:t>
            </a:r>
            <a:endParaRPr sz="1200" dirty="0">
              <a:ea typeface="HY헤드라인M" pitchFamily="18" charset="-127"/>
              <a:cs typeface="Arial"/>
            </a:endParaRPr>
          </a:p>
          <a:p>
            <a:pPr eaLnBrk="0" latinLnBrk="0" hangingPunct="0">
              <a:lnSpc>
                <a:spcPts val="800"/>
              </a:lnSpc>
              <a:spcBef>
                <a:spcPts val="11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2700" eaLnBrk="0" latinLnBrk="0" hangingPunct="0">
              <a:defRPr/>
            </a:pPr>
            <a:r>
              <a:rPr sz="1200" spc="-5" dirty="0">
                <a:ea typeface="HY헤드라인M" pitchFamily="18" charset="-127"/>
                <a:cs typeface="Arial Rounded MT Bold"/>
              </a:rPr>
              <a:t>–  </a:t>
            </a:r>
            <a:r>
              <a:rPr sz="1200" spc="105" dirty="0">
                <a:ea typeface="HY헤드라인M" pitchFamily="18" charset="-127"/>
                <a:cs typeface="Arial Rounded MT Bold"/>
              </a:rPr>
              <a:t> </a:t>
            </a:r>
            <a:r>
              <a:rPr sz="1200" spc="-20" dirty="0">
                <a:ea typeface="HY헤드라인M" pitchFamily="18" charset="-127"/>
                <a:cs typeface="Arial Rounded MT Bold"/>
              </a:rPr>
              <a:t>W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2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pro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25" dirty="0">
                <a:ea typeface="HY헤드라인M" pitchFamily="18" charset="-127"/>
                <a:cs typeface="Arial Rounded MT Bold"/>
              </a:rPr>
              <a:t>s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2014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~</a:t>
            </a:r>
            <a:r>
              <a:rPr sz="1200" spc="-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2015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4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750"/>
              </a:lnSpc>
              <a:spcBef>
                <a:spcPts val="42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 Rounded MT Bold"/>
              <a:buChar char="–"/>
              <a:tabLst>
                <a:tab pos="184785" algn="l"/>
              </a:tabLst>
              <a:defRPr/>
            </a:pPr>
            <a:r>
              <a:rPr sz="1200" spc="-20" dirty="0">
                <a:ea typeface="HY헤드라인M" pitchFamily="18" charset="-127"/>
                <a:cs typeface="Arial Rounded MT Bold"/>
              </a:rPr>
              <a:t>Q</a:t>
            </a:r>
            <a:r>
              <a:rPr sz="1200" spc="-25" dirty="0">
                <a:ea typeface="HY헤드라인M" pitchFamily="18" charset="-127"/>
                <a:cs typeface="Arial Rounded MT Bold"/>
              </a:rPr>
              <a:t>u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ntit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(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0" dirty="0">
                <a:ea typeface="HY헤드라인M" pitchFamily="18" charset="-127"/>
                <a:cs typeface="Arial Rounded MT Bold"/>
              </a:rPr>
              <a:t>I</a:t>
            </a:r>
            <a:r>
              <a:rPr sz="1200" spc="-30" dirty="0">
                <a:ea typeface="HY헤드라인M" pitchFamily="18" charset="-127"/>
                <a:cs typeface="Arial Rounded MT Bold"/>
              </a:rPr>
              <a:t>P</a:t>
            </a:r>
            <a:r>
              <a:rPr sz="1200" spc="-5" dirty="0">
                <a:ea typeface="HY헤드라인M" pitchFamily="18" charset="-127"/>
                <a:cs typeface="Arial Rounded MT Bold"/>
              </a:rPr>
              <a:t>) </a:t>
            </a:r>
            <a:r>
              <a:rPr sz="1200" spc="-30" dirty="0">
                <a:ea typeface="HY헤드라인M" pitchFamily="18" charset="-127"/>
                <a:cs typeface="Arial Rounded MT Bold"/>
              </a:rPr>
              <a:t>55</a:t>
            </a:r>
            <a:r>
              <a:rPr sz="1200" spc="-20" dirty="0">
                <a:ea typeface="HY헤드라인M" pitchFamily="18" charset="-127"/>
                <a:cs typeface="Arial Rounded MT Bold"/>
              </a:rPr>
              <a:t>,</a:t>
            </a:r>
            <a:r>
              <a:rPr sz="1200" spc="-30" dirty="0">
                <a:ea typeface="HY헤드라인M" pitchFamily="18" charset="-127"/>
                <a:cs typeface="Arial Rounded MT Bold"/>
              </a:rPr>
              <a:t>0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m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3"/>
              </a:spcBef>
              <a:buFont typeface="Arial Rounded MT Bold"/>
              <a:buChar char="–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 Rounded MT Bold"/>
              <a:buChar char="–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li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5" dirty="0">
                <a:ea typeface="HY헤드라인M" pitchFamily="18" charset="-127"/>
                <a:cs typeface="Arial Rounded MT Bold"/>
              </a:rPr>
              <a:t>t</a:t>
            </a:r>
            <a:r>
              <a:rPr sz="1200" spc="2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Sa</a:t>
            </a:r>
            <a:r>
              <a:rPr sz="1200" spc="-25" dirty="0">
                <a:ea typeface="HY헤드라인M" pitchFamily="18" charset="-127"/>
                <a:cs typeface="Arial Rounded MT Bold"/>
              </a:rPr>
              <a:t>ud</a:t>
            </a:r>
            <a:r>
              <a:rPr sz="1200" spc="-5" dirty="0">
                <a:ea typeface="HY헤드라인M" pitchFamily="18" charset="-127"/>
                <a:cs typeface="Arial Rounded MT Bold"/>
              </a:rPr>
              <a:t>i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l</a:t>
            </a:r>
            <a:r>
              <a:rPr sz="1200" spc="-30" dirty="0">
                <a:ea typeface="HY헤드라인M" pitchFamily="18" charset="-127"/>
                <a:cs typeface="Arial Rounded MT Bold"/>
              </a:rPr>
              <a:t>ec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r</a:t>
            </a:r>
            <a:r>
              <a:rPr sz="1200" spc="-15" dirty="0">
                <a:ea typeface="HY헤드라인M" pitchFamily="18" charset="-127"/>
                <a:cs typeface="Arial Rounded MT Bold"/>
              </a:rPr>
              <a:t>ic</a:t>
            </a:r>
            <a:r>
              <a:rPr sz="1200" spc="-25" dirty="0">
                <a:ea typeface="HY헤드라인M" pitchFamily="18" charset="-127"/>
                <a:cs typeface="Arial Rounded MT Bold"/>
              </a:rPr>
              <a:t>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3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</a:t>
            </a:r>
            <a:r>
              <a:rPr sz="1200" spc="-30" dirty="0">
                <a:ea typeface="HY헤드라인M" pitchFamily="18" charset="-127"/>
                <a:cs typeface="Arial Rounded MT Bold"/>
              </a:rPr>
              <a:t>m</a:t>
            </a:r>
            <a:r>
              <a:rPr sz="1200" spc="-25" dirty="0">
                <a:ea typeface="HY헤드라인M" pitchFamily="18" charset="-127"/>
                <a:cs typeface="Arial Rounded MT Bold"/>
              </a:rPr>
              <a:t>p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25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(</a:t>
            </a:r>
            <a:r>
              <a:rPr sz="1200" spc="-30" dirty="0">
                <a:ea typeface="HY헤드라인M" pitchFamily="18" charset="-127"/>
                <a:cs typeface="Arial Rounded MT Bold"/>
              </a:rPr>
              <a:t>SEC</a:t>
            </a:r>
            <a:r>
              <a:rPr sz="1200" spc="-5" dirty="0">
                <a:ea typeface="HY헤드라인M" pitchFamily="18" charset="-127"/>
                <a:cs typeface="Arial Rounded MT Bold"/>
              </a:rPr>
              <a:t>)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4"/>
              </a:spcBef>
              <a:buFont typeface="Arial Rounded MT Bold"/>
              <a:buChar char="–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 Rounded MT Bold"/>
              <a:buChar char="–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M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i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ontr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or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Hyund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5" dirty="0">
                <a:ea typeface="HY헤드라인M" pitchFamily="18" charset="-127"/>
                <a:cs typeface="Arial Rounded MT Bold"/>
              </a:rPr>
              <a:t>i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H</a:t>
            </a:r>
            <a:r>
              <a:rPr sz="1200" spc="-30" dirty="0">
                <a:ea typeface="HY헤드라인M" pitchFamily="18" charset="-127"/>
                <a:cs typeface="Arial Rounded MT Bold"/>
              </a:rPr>
              <a:t>ea</a:t>
            </a:r>
            <a:r>
              <a:rPr sz="1200" spc="-25" dirty="0">
                <a:ea typeface="HY헤드라인M" pitchFamily="18" charset="-127"/>
                <a:cs typeface="Arial Rounded MT Bold"/>
              </a:rPr>
              <a:t>v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0" dirty="0">
                <a:ea typeface="HY헤드라인M" pitchFamily="18" charset="-127"/>
                <a:cs typeface="Arial Rounded MT Bold"/>
              </a:rPr>
              <a:t>I</a:t>
            </a:r>
            <a:r>
              <a:rPr sz="1200" spc="-25" dirty="0">
                <a:ea typeface="HY헤드라인M" pitchFamily="18" charset="-127"/>
                <a:cs typeface="Arial Rounded MT Bold"/>
              </a:rPr>
              <a:t>ndustri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25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(HH</a:t>
            </a:r>
            <a:r>
              <a:rPr sz="1200" spc="-20" dirty="0">
                <a:ea typeface="HY헤드라인M" pitchFamily="18" charset="-127"/>
                <a:cs typeface="Arial Rounded MT Bold"/>
              </a:rPr>
              <a:t>I</a:t>
            </a:r>
            <a:r>
              <a:rPr sz="1200" spc="-5" dirty="0">
                <a:ea typeface="HY헤드라인M" pitchFamily="18" charset="-127"/>
                <a:cs typeface="Arial Rounded MT Bold"/>
              </a:rPr>
              <a:t>)</a:t>
            </a:r>
            <a:endParaRPr sz="1200" dirty="0">
              <a:ea typeface="HY헤드라인M" pitchFamily="18" charset="-127"/>
              <a:cs typeface="Arial Rounded MT Bold"/>
            </a:endParaRPr>
          </a:p>
        </p:txBody>
      </p:sp>
      <p:sp>
        <p:nvSpPr>
          <p:cNvPr id="26630" name="object 5"/>
          <p:cNvSpPr>
            <a:spLocks noChangeAspect="1"/>
          </p:cNvSpPr>
          <p:nvPr/>
        </p:nvSpPr>
        <p:spPr bwMode="auto">
          <a:xfrm>
            <a:off x="5476875" y="1939925"/>
            <a:ext cx="2690813" cy="4254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6631" name="object 6"/>
          <p:cNvSpPr>
            <a:spLocks noChangeAspect="1"/>
          </p:cNvSpPr>
          <p:nvPr/>
        </p:nvSpPr>
        <p:spPr bwMode="auto">
          <a:xfrm>
            <a:off x="874713" y="3454400"/>
            <a:ext cx="4205287" cy="2740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26632" name="그룹 27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6634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6638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직사각형 29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3) Pile (CIP)</a:t>
            </a:r>
          </a:p>
          <a:p>
            <a:pPr marL="12700" eaLnBrk="0" latinLnBrk="0" hangingPunct="0">
              <a:defRPr/>
            </a:pPr>
            <a:endParaRPr lang="en-US" altLang="ko-KR" sz="1600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sp>
        <p:nvSpPr>
          <p:cNvPr id="27652" name="object 3"/>
          <p:cNvSpPr>
            <a:spLocks/>
          </p:cNvSpPr>
          <p:nvPr/>
        </p:nvSpPr>
        <p:spPr bwMode="auto">
          <a:xfrm>
            <a:off x="660400" y="1727200"/>
            <a:ext cx="7835900" cy="4592638"/>
          </a:xfrm>
          <a:custGeom>
            <a:avLst/>
            <a:gdLst>
              <a:gd name="T0" fmla="*/ 0 w 4075176"/>
              <a:gd name="T1" fmla="*/ 6417386 h 4295394"/>
              <a:gd name="T2" fmla="*/ 205968814 w 4075176"/>
              <a:gd name="T3" fmla="*/ 6417386 h 4295394"/>
              <a:gd name="T4" fmla="*/ 205968814 w 4075176"/>
              <a:gd name="T5" fmla="*/ 0 h 4295394"/>
              <a:gd name="T6" fmla="*/ 0 w 4075176"/>
              <a:gd name="T7" fmla="*/ 0 h 4295394"/>
              <a:gd name="T8" fmla="*/ 0 w 4075176"/>
              <a:gd name="T9" fmla="*/ 6417386 h 4295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5176"/>
              <a:gd name="T16" fmla="*/ 0 h 4295394"/>
              <a:gd name="T17" fmla="*/ 4075176 w 4075176"/>
              <a:gd name="T18" fmla="*/ 4295394 h 42953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5176" h="4295394">
                <a:moveTo>
                  <a:pt x="0" y="4295394"/>
                </a:moveTo>
                <a:lnTo>
                  <a:pt x="4075176" y="4295394"/>
                </a:lnTo>
                <a:lnTo>
                  <a:pt x="4075176" y="0"/>
                </a:lnTo>
                <a:lnTo>
                  <a:pt x="0" y="0"/>
                </a:lnTo>
                <a:lnTo>
                  <a:pt x="0" y="429539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4" name="object 4"/>
          <p:cNvSpPr txBox="1"/>
          <p:nvPr/>
        </p:nvSpPr>
        <p:spPr bwMode="auto">
          <a:xfrm>
            <a:off x="900113" y="1857375"/>
            <a:ext cx="4065587" cy="1625600"/>
          </a:xfrm>
          <a:prstGeom prst="rect">
            <a:avLst/>
          </a:prstGeom>
        </p:spPr>
        <p:txBody>
          <a:bodyPr lIns="0" tIns="0" rIns="0" bIns="0"/>
          <a:lstStyle/>
          <a:p>
            <a:pPr indent="-171450" eaLnBrk="0" latinLnBrk="0" hangingPunct="0">
              <a:lnSpc>
                <a:spcPts val="1440"/>
              </a:lnSpc>
              <a:buFont typeface="Wingdings" panose="05000000000000000000" pitchFamily="2" charset="2"/>
              <a:buChar char="Ø"/>
              <a:defRPr/>
            </a:pPr>
            <a:r>
              <a:rPr 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JAZAN Integrated Gasification combined Cycle,</a:t>
            </a:r>
          </a:p>
          <a:p>
            <a:pPr eaLnBrk="0" latinLnBrk="0" hangingPunct="0">
              <a:lnSpc>
                <a:spcPts val="1440"/>
              </a:lnSpc>
              <a:defRPr/>
            </a:pPr>
            <a:r>
              <a:rPr 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    SAUDI ARABIA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Working process : 2015.04 ~ 2015.09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Quantity : (CIP) 25,000 m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Client : Saudi Aramco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Main Contractor : SEPCO</a:t>
            </a:r>
            <a:endParaRPr sz="1200" dirty="0">
              <a:ea typeface="HY헤드라인M" pitchFamily="18" charset="-127"/>
              <a:cs typeface="Arial" panose="020B0604020202020204" pitchFamily="34" charset="0"/>
            </a:endParaRPr>
          </a:p>
        </p:txBody>
      </p:sp>
      <p:grpSp>
        <p:nvGrpSpPr>
          <p:cNvPr id="27654" name="그룹 24"/>
          <p:cNvGrpSpPr>
            <a:grpSpLocks noChangeAspect="1"/>
          </p:cNvGrpSpPr>
          <p:nvPr/>
        </p:nvGrpSpPr>
        <p:grpSpPr bwMode="auto">
          <a:xfrm>
            <a:off x="1041400" y="3579813"/>
            <a:ext cx="4089400" cy="2578100"/>
            <a:chOff x="981383" y="3556037"/>
            <a:chExt cx="4047817" cy="2433951"/>
          </a:xfrm>
        </p:grpSpPr>
        <p:pic>
          <p:nvPicPr>
            <p:cNvPr id="27663" name="그림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383" y="3556037"/>
              <a:ext cx="4047817" cy="243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그림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" t="12666" r="21669" b="24400"/>
            <a:stretch>
              <a:fillRect/>
            </a:stretch>
          </p:blipFill>
          <p:spPr bwMode="auto">
            <a:xfrm>
              <a:off x="1061439" y="3871766"/>
              <a:ext cx="3329694" cy="192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5" name="그림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"/>
          <a:stretch>
            <a:fillRect/>
          </a:stretch>
        </p:blipFill>
        <p:spPr bwMode="auto">
          <a:xfrm>
            <a:off x="5510213" y="1978025"/>
            <a:ext cx="268605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그룹 29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7658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7662" name="그림 4" descr="서진 로고.pdf_page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직사각형 31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3) Pile (CIP)</a:t>
            </a:r>
          </a:p>
          <a:p>
            <a:pPr marL="12700" eaLnBrk="0" latinLnBrk="0" hangingPunct="0">
              <a:defRPr/>
            </a:pPr>
            <a:endParaRPr lang="en-US" altLang="ko-KR" sz="1600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sp>
        <p:nvSpPr>
          <p:cNvPr id="29699" name="object 3"/>
          <p:cNvSpPr>
            <a:spLocks/>
          </p:cNvSpPr>
          <p:nvPr/>
        </p:nvSpPr>
        <p:spPr bwMode="auto">
          <a:xfrm>
            <a:off x="652463" y="1651000"/>
            <a:ext cx="7958137" cy="4673600"/>
          </a:xfrm>
          <a:custGeom>
            <a:avLst/>
            <a:gdLst>
              <a:gd name="T0" fmla="*/ 0 w 4075176"/>
              <a:gd name="T1" fmla="*/ 7126797 h 4295394"/>
              <a:gd name="T2" fmla="*/ 226014636 w 4075176"/>
              <a:gd name="T3" fmla="*/ 7126797 h 4295394"/>
              <a:gd name="T4" fmla="*/ 226014636 w 4075176"/>
              <a:gd name="T5" fmla="*/ 0 h 4295394"/>
              <a:gd name="T6" fmla="*/ 0 w 4075176"/>
              <a:gd name="T7" fmla="*/ 0 h 4295394"/>
              <a:gd name="T8" fmla="*/ 0 w 4075176"/>
              <a:gd name="T9" fmla="*/ 7126797 h 4295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5176"/>
              <a:gd name="T16" fmla="*/ 0 h 4295394"/>
              <a:gd name="T17" fmla="*/ 4075176 w 4075176"/>
              <a:gd name="T18" fmla="*/ 4295394 h 42953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5176" h="4295394">
                <a:moveTo>
                  <a:pt x="0" y="4295394"/>
                </a:moveTo>
                <a:lnTo>
                  <a:pt x="4075176" y="4295394"/>
                </a:lnTo>
                <a:lnTo>
                  <a:pt x="4075176" y="0"/>
                </a:lnTo>
                <a:lnTo>
                  <a:pt x="0" y="0"/>
                </a:lnTo>
                <a:lnTo>
                  <a:pt x="0" y="429539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4" name="object 4"/>
          <p:cNvSpPr txBox="1"/>
          <p:nvPr/>
        </p:nvSpPr>
        <p:spPr bwMode="auto">
          <a:xfrm>
            <a:off x="904875" y="1773238"/>
            <a:ext cx="3970338" cy="1741487"/>
          </a:xfrm>
          <a:prstGeom prst="rect">
            <a:avLst/>
          </a:prstGeom>
        </p:spPr>
        <p:txBody>
          <a:bodyPr lIns="0" tIns="0" rIns="0" bIns="0"/>
          <a:lstStyle/>
          <a:p>
            <a:pPr indent="-171450" eaLnBrk="0" latinLnBrk="0" hangingPunct="0">
              <a:lnSpc>
                <a:spcPts val="1440"/>
              </a:lnSpc>
              <a:buFont typeface="Wingdings" panose="05000000000000000000" pitchFamily="2" charset="2"/>
              <a:buChar char="Ø"/>
              <a:defRPr/>
            </a:pPr>
            <a:r>
              <a:rPr 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Structure A103 &amp; D201 Junction A &amp; D of </a:t>
            </a:r>
          </a:p>
          <a:p>
            <a:pPr eaLnBrk="0" latinLnBrk="0" hangingPunct="0">
              <a:lnSpc>
                <a:spcPts val="1440"/>
              </a:lnSpc>
              <a:defRPr/>
            </a:pPr>
            <a:r>
              <a:rPr 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    Kuwait University, KUWAIT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Working process : 2020.02 ~ 2020.07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Quantity : (CIP) 17,000 m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Client : Kuwait University</a:t>
            </a: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lnSpc>
                <a:spcPts val="1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Main Contractor : Al </a:t>
            </a:r>
            <a:r>
              <a:rPr lang="en-US" sz="1200" spc="-10" dirty="0" err="1">
                <a:ea typeface="HY헤드라인M" pitchFamily="18" charset="-127"/>
                <a:cs typeface="Arial" panose="020B0604020202020204" pitchFamily="34" charset="0"/>
              </a:rPr>
              <a:t>Kharafi</a:t>
            </a:r>
            <a:endParaRPr sz="1200" dirty="0"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29701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448050"/>
            <a:ext cx="37703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43333" r="31058" b="7777"/>
          <a:stretch>
            <a:fillRect/>
          </a:stretch>
        </p:blipFill>
        <p:spPr bwMode="auto">
          <a:xfrm>
            <a:off x="5284788" y="2005013"/>
            <a:ext cx="276542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그룹 2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971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9714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직사각형 3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9705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3) Pile (CIP)</a:t>
            </a:r>
          </a:p>
          <a:p>
            <a:pPr marL="12700" eaLnBrk="0" latinLnBrk="0" hangingPunct="0">
              <a:defRPr/>
            </a:pPr>
            <a:endParaRPr lang="en-US" altLang="ko-KR" sz="1600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sp>
        <p:nvSpPr>
          <p:cNvPr id="28676" name="object 3"/>
          <p:cNvSpPr>
            <a:spLocks/>
          </p:cNvSpPr>
          <p:nvPr/>
        </p:nvSpPr>
        <p:spPr bwMode="auto">
          <a:xfrm>
            <a:off x="550863" y="1684338"/>
            <a:ext cx="8034337" cy="4716462"/>
          </a:xfrm>
          <a:custGeom>
            <a:avLst/>
            <a:gdLst>
              <a:gd name="T0" fmla="*/ 0 w 4075176"/>
              <a:gd name="T1" fmla="*/ 7528058 h 4295394"/>
              <a:gd name="T2" fmla="*/ 239314140 w 4075176"/>
              <a:gd name="T3" fmla="*/ 7528058 h 4295394"/>
              <a:gd name="T4" fmla="*/ 239314140 w 4075176"/>
              <a:gd name="T5" fmla="*/ 0 h 4295394"/>
              <a:gd name="T6" fmla="*/ 0 w 4075176"/>
              <a:gd name="T7" fmla="*/ 0 h 4295394"/>
              <a:gd name="T8" fmla="*/ 0 w 4075176"/>
              <a:gd name="T9" fmla="*/ 7528058 h 4295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75176"/>
              <a:gd name="T16" fmla="*/ 0 h 4295394"/>
              <a:gd name="T17" fmla="*/ 4075176 w 4075176"/>
              <a:gd name="T18" fmla="*/ 4295394 h 42953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75176" h="4295394">
                <a:moveTo>
                  <a:pt x="0" y="4295394"/>
                </a:moveTo>
                <a:lnTo>
                  <a:pt x="4075176" y="4295394"/>
                </a:lnTo>
                <a:lnTo>
                  <a:pt x="4075176" y="0"/>
                </a:lnTo>
                <a:lnTo>
                  <a:pt x="0" y="0"/>
                </a:lnTo>
                <a:lnTo>
                  <a:pt x="0" y="429539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1" name="object 4"/>
          <p:cNvSpPr txBox="1"/>
          <p:nvPr/>
        </p:nvSpPr>
        <p:spPr bwMode="auto">
          <a:xfrm>
            <a:off x="677863" y="1851025"/>
            <a:ext cx="3960812" cy="1317625"/>
          </a:xfrm>
          <a:prstGeom prst="rect">
            <a:avLst/>
          </a:prstGeom>
        </p:spPr>
        <p:txBody>
          <a:bodyPr lIns="0" tIns="0" rIns="0" bIns="0"/>
          <a:lstStyle/>
          <a:p>
            <a:pPr indent="-171450" eaLnBrk="0" latinLnBrk="0" hangingPunct="0">
              <a:buFont typeface="Wingdings" panose="05000000000000000000" pitchFamily="2" charset="2"/>
              <a:buChar char="Ø"/>
              <a:defRPr/>
            </a:pPr>
            <a:r>
              <a:rPr 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TUWAIQ Casting and Forging Facility,</a:t>
            </a:r>
          </a:p>
          <a:p>
            <a:pPr eaLnBrk="0" latinLnBrk="0" hangingPunct="0">
              <a:defRPr/>
            </a:pPr>
            <a:r>
              <a:rPr 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    Saudi</a:t>
            </a:r>
            <a:r>
              <a:rPr lang="ko-KR" altLang="en-US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lang="en-US" altLang="ko-KR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Arabia</a:t>
            </a: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Working process : 2022.02 ~ 2022.12</a:t>
            </a:r>
          </a:p>
          <a:p>
            <a:pPr indent="-1714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Quantity : (CIP) 47,000 m</a:t>
            </a:r>
          </a:p>
          <a:p>
            <a:pPr indent="-1714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Client : TUWAIQ</a:t>
            </a:r>
          </a:p>
          <a:p>
            <a:pPr indent="-1714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Main Contractor : Doosan </a:t>
            </a:r>
            <a:r>
              <a:rPr lang="en-US" sz="1200" spc="-10" dirty="0" err="1">
                <a:ea typeface="HY헤드라인M" pitchFamily="18" charset="-127"/>
                <a:cs typeface="Arial" panose="020B0604020202020204" pitchFamily="34" charset="0"/>
              </a:rPr>
              <a:t>Enerbility</a:t>
            </a:r>
            <a:endParaRPr sz="1200" dirty="0"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28678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863" y="3746657"/>
            <a:ext cx="4394269" cy="2115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t="20000" b="5556"/>
          <a:stretch>
            <a:fillRect/>
          </a:stretch>
        </p:blipFill>
        <p:spPr bwMode="auto">
          <a:xfrm>
            <a:off x="5211763" y="2127250"/>
            <a:ext cx="269081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그룹 29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8682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8686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직사각형 31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4) Stone Column (Dry Type)</a:t>
            </a:r>
          </a:p>
        </p:txBody>
      </p:sp>
      <p:sp>
        <p:nvSpPr>
          <p:cNvPr id="22532" name="object 3"/>
          <p:cNvSpPr>
            <a:spLocks noChangeArrowheads="1"/>
          </p:cNvSpPr>
          <p:nvPr/>
        </p:nvSpPr>
        <p:spPr bwMode="auto">
          <a:xfrm>
            <a:off x="342900" y="1997075"/>
            <a:ext cx="5562600" cy="411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6091238" y="2097088"/>
            <a:ext cx="2713037" cy="1408112"/>
          </a:xfrm>
          <a:prstGeom prst="rect">
            <a:avLst/>
          </a:prstGeom>
        </p:spPr>
        <p:txBody>
          <a:bodyPr lIns="0" tIns="0" rIns="0" bIns="0"/>
          <a:lstStyle/>
          <a:p>
            <a:pPr eaLnBrk="0" latinLnBrk="0" hangingPunct="0"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lang="en-US" altLang="ko-KR" sz="1200" b="1" spc="-10" dirty="0">
                <a:solidFill>
                  <a:schemeClr val="tx2"/>
                </a:solidFill>
                <a:ea typeface="HY헤드라인M" pitchFamily="18" charset="-127"/>
                <a:cs typeface="Arial" panose="020B0604020202020204" pitchFamily="34" charset="0"/>
              </a:rPr>
              <a:t>IRPC UHV Project, THAILAND</a:t>
            </a: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Working process : 2013.7 ~ 2014.5</a:t>
            </a: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Quantity : 30,000m</a:t>
            </a: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Client : IRPC</a:t>
            </a: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spc="-10" dirty="0">
              <a:ea typeface="HY헤드라인M" pitchFamily="18" charset="-127"/>
              <a:cs typeface="Arial" panose="020B0604020202020204" pitchFamily="34" charset="0"/>
            </a:endParaRPr>
          </a:p>
          <a:p>
            <a:pPr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spc="-10" dirty="0">
                <a:ea typeface="HY헤드라인M" pitchFamily="18" charset="-127"/>
                <a:cs typeface="Arial" panose="020B0604020202020204" pitchFamily="34" charset="0"/>
              </a:rPr>
              <a:t>Main Contractor : SK E&amp;C</a:t>
            </a:r>
            <a:endParaRPr sz="1200" dirty="0">
              <a:ea typeface="HY헤드라인M" pitchFamily="18" charset="-127"/>
              <a:cs typeface="Arial" panose="020B0604020202020204" pitchFamily="34" charset="0"/>
            </a:endParaRPr>
          </a:p>
        </p:txBody>
      </p:sp>
      <p:grpSp>
        <p:nvGrpSpPr>
          <p:cNvPr id="22534" name="그룹 26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2536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2540" name="그림 4" descr="서진 로고.pdf_page_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직사각형 28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4) Stone Column (Dry Type)</a:t>
            </a:r>
          </a:p>
        </p:txBody>
      </p:sp>
      <p:sp>
        <p:nvSpPr>
          <p:cNvPr id="23556" name="object 3"/>
          <p:cNvSpPr>
            <a:spLocks noChangeArrowheads="1"/>
          </p:cNvSpPr>
          <p:nvPr/>
        </p:nvSpPr>
        <p:spPr bwMode="auto">
          <a:xfrm>
            <a:off x="5233988" y="3408363"/>
            <a:ext cx="2879725" cy="2903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3557" name="object 4"/>
          <p:cNvSpPr>
            <a:spLocks/>
          </p:cNvSpPr>
          <p:nvPr/>
        </p:nvSpPr>
        <p:spPr bwMode="auto">
          <a:xfrm>
            <a:off x="504825" y="1606550"/>
            <a:ext cx="3959225" cy="4745038"/>
          </a:xfrm>
          <a:custGeom>
            <a:avLst/>
            <a:gdLst>
              <a:gd name="T0" fmla="*/ 0 w 3959987"/>
              <a:gd name="T1" fmla="*/ 4710584 h 4751959"/>
              <a:gd name="T2" fmla="*/ 3955417 w 3959987"/>
              <a:gd name="T3" fmla="*/ 4710584 h 4751959"/>
              <a:gd name="T4" fmla="*/ 3955417 w 3959987"/>
              <a:gd name="T5" fmla="*/ 0 h 4751959"/>
              <a:gd name="T6" fmla="*/ 0 w 3959987"/>
              <a:gd name="T7" fmla="*/ 0 h 4751959"/>
              <a:gd name="T8" fmla="*/ 0 w 3959987"/>
              <a:gd name="T9" fmla="*/ 4710584 h 4751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9987"/>
              <a:gd name="T16" fmla="*/ 0 h 4751959"/>
              <a:gd name="T17" fmla="*/ 3959987 w 3959987"/>
              <a:gd name="T18" fmla="*/ 4751959 h 4751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9987" h="4751959">
                <a:moveTo>
                  <a:pt x="0" y="4751959"/>
                </a:moveTo>
                <a:lnTo>
                  <a:pt x="3959987" y="4751959"/>
                </a:lnTo>
                <a:lnTo>
                  <a:pt x="3959987" y="0"/>
                </a:lnTo>
                <a:lnTo>
                  <a:pt x="0" y="0"/>
                </a:lnTo>
                <a:lnTo>
                  <a:pt x="0" y="475195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973138" y="3408363"/>
            <a:ext cx="2879725" cy="290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4686300" y="1654175"/>
            <a:ext cx="3497263" cy="1209675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spc="-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M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G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U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M</a:t>
            </a:r>
            <a:r>
              <a:rPr sz="1200" b="1" spc="3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ike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s</a:t>
            </a:r>
            <a:r>
              <a:rPr sz="1200" b="1" spc="-3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Dong</a:t>
            </a:r>
            <a:r>
              <a:rPr sz="1200" b="1" spc="-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j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i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2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Zon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spc="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5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K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endParaRPr sz="1200" dirty="0">
              <a:ea typeface="HY헤드라인M" pitchFamily="18" charset="-127"/>
              <a:cs typeface="Arial"/>
            </a:endParaRPr>
          </a:p>
          <a:p>
            <a:pPr eaLnBrk="0" latinLnBrk="0" hangingPunct="0">
              <a:lnSpc>
                <a:spcPts val="750"/>
              </a:lnSpc>
              <a:spcBef>
                <a:spcPts val="37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2700" eaLnBrk="0" latinLnBrk="0" hangingPunct="0">
              <a:tabLst>
                <a:tab pos="184785" algn="l"/>
              </a:tabLst>
              <a:defRPr/>
            </a:pPr>
            <a:r>
              <a:rPr sz="1200" spc="-5" dirty="0">
                <a:ea typeface="HY헤드라인M" pitchFamily="18" charset="-127"/>
                <a:cs typeface="Arial"/>
              </a:rPr>
              <a:t>•	</a:t>
            </a:r>
            <a:r>
              <a:rPr sz="1200" spc="-20" dirty="0">
                <a:ea typeface="HY헤드라인M" pitchFamily="18" charset="-127"/>
                <a:cs typeface="Arial Rounded MT Bold"/>
              </a:rPr>
              <a:t>W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2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pro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25" dirty="0">
                <a:ea typeface="HY헤드라인M" pitchFamily="18" charset="-127"/>
                <a:cs typeface="Arial Rounded MT Bold"/>
              </a:rPr>
              <a:t>s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2011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4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~</a:t>
            </a:r>
            <a:r>
              <a:rPr sz="1200" spc="-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2012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2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750"/>
              </a:lnSpc>
              <a:spcBef>
                <a:spcPts val="42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Qu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ntit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120</a:t>
            </a:r>
            <a:r>
              <a:rPr sz="1200" spc="-20" dirty="0">
                <a:ea typeface="HY헤드라인M" pitchFamily="18" charset="-127"/>
                <a:cs typeface="Arial Rounded MT Bold"/>
              </a:rPr>
              <a:t>,00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m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5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li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5" dirty="0">
                <a:ea typeface="HY헤드라인M" pitchFamily="18" charset="-127"/>
                <a:cs typeface="Arial Rounded MT Bold"/>
              </a:rPr>
              <a:t>t</a:t>
            </a:r>
            <a:r>
              <a:rPr sz="1200" spc="2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10" dirty="0">
                <a:ea typeface="HY헤드라인M" pitchFamily="18" charset="-127"/>
                <a:cs typeface="Arial Rounded MT Bold"/>
              </a:rPr>
              <a:t>a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20" dirty="0">
                <a:ea typeface="HY헤드라인M" pitchFamily="18" charset="-127"/>
                <a:cs typeface="Arial Rounded MT Bold"/>
              </a:rPr>
              <a:t>R</a:t>
            </a:r>
            <a:r>
              <a:rPr sz="1200" spc="-25" dirty="0">
                <a:ea typeface="HY헤드라인M" pitchFamily="18" charset="-127"/>
                <a:cs typeface="Arial Rounded MT Bold"/>
              </a:rPr>
              <a:t>ur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5" dirty="0">
                <a:ea typeface="HY헤드라인M" pitchFamily="18" charset="-127"/>
                <a:cs typeface="Arial Rounded MT Bold"/>
              </a:rPr>
              <a:t>l</a:t>
            </a:r>
            <a:r>
              <a:rPr sz="1200" spc="1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</a:t>
            </a:r>
            <a:r>
              <a:rPr sz="1200" spc="-30" dirty="0">
                <a:ea typeface="HY헤드라인M" pitchFamily="18" charset="-127"/>
                <a:cs typeface="Arial Rounded MT Bold"/>
              </a:rPr>
              <a:t>mm</a:t>
            </a:r>
            <a:r>
              <a:rPr sz="1200" spc="-25" dirty="0">
                <a:ea typeface="HY헤드라인M" pitchFamily="18" charset="-127"/>
                <a:cs typeface="Arial Rounded MT Bold"/>
              </a:rPr>
              <a:t>unit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3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orpor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5" dirty="0">
                <a:ea typeface="HY헤드라인M" pitchFamily="18" charset="-127"/>
                <a:cs typeface="Arial Rounded MT Bold"/>
              </a:rPr>
              <a:t>i</a:t>
            </a:r>
            <a:r>
              <a:rPr sz="1200" spc="-25" dirty="0">
                <a:ea typeface="HY헤드라인M" pitchFamily="18" charset="-127"/>
                <a:cs typeface="Arial Rounded MT Bold"/>
              </a:rPr>
              <a:t>o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4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M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i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ontr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or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Hyund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5" dirty="0">
                <a:ea typeface="HY헤드라인M" pitchFamily="18" charset="-127"/>
                <a:cs typeface="Arial Rounded MT Bold"/>
              </a:rPr>
              <a:t>i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De</a:t>
            </a:r>
            <a:r>
              <a:rPr sz="1200" spc="-25" dirty="0">
                <a:ea typeface="HY헤드라인M" pitchFamily="18" charset="-127"/>
                <a:cs typeface="Arial Rounded MT Bold"/>
              </a:rPr>
              <a:t>v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lo</a:t>
            </a:r>
            <a:r>
              <a:rPr sz="1200" spc="-10" dirty="0">
                <a:ea typeface="HY헤드라인M" pitchFamily="18" charset="-127"/>
                <a:cs typeface="Arial Rounded MT Bold"/>
              </a:rPr>
              <a:t>p</a:t>
            </a:r>
            <a:r>
              <a:rPr sz="1200" spc="-15" dirty="0">
                <a:ea typeface="HY헤드라인M" pitchFamily="18" charset="-127"/>
                <a:cs typeface="Arial Rounded MT Bold"/>
              </a:rPr>
              <a:t>m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5" dirty="0">
                <a:ea typeface="HY헤드라인M" pitchFamily="18" charset="-127"/>
                <a:cs typeface="Arial Rounded MT Bold"/>
              </a:rPr>
              <a:t>nt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</a:t>
            </a:r>
            <a:r>
              <a:rPr sz="1200" spc="-30" dirty="0">
                <a:ea typeface="HY헤드라인M" pitchFamily="18" charset="-127"/>
                <a:cs typeface="Arial Rounded MT Bold"/>
              </a:rPr>
              <a:t>m</a:t>
            </a:r>
            <a:r>
              <a:rPr sz="1200" spc="-25" dirty="0">
                <a:ea typeface="HY헤드라인M" pitchFamily="18" charset="-127"/>
                <a:cs typeface="Arial Rounded MT Bold"/>
              </a:rPr>
              <a:t>p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endParaRPr sz="1200" dirty="0">
              <a:ea typeface="HY헤드라인M" pitchFamily="18" charset="-127"/>
              <a:cs typeface="Arial Rounded MT Bold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560388" y="1654175"/>
            <a:ext cx="2817812" cy="1209675"/>
          </a:xfrm>
          <a:prstGeom prst="rect">
            <a:avLst/>
          </a:prstGeom>
        </p:spPr>
        <p:txBody>
          <a:bodyPr lIns="0" tIns="0" rIns="0" bIns="0"/>
          <a:lstStyle/>
          <a:p>
            <a:pPr marL="12065" eaLnBrk="0" latinLnBrk="0" hangingPunct="0">
              <a:buClr>
                <a:srgbClr val="1F487C"/>
              </a:buClr>
              <a:tabLst>
                <a:tab pos="184785" algn="l"/>
              </a:tabLst>
              <a:defRPr/>
            </a:pPr>
            <a:r>
              <a:rPr lang="ko-KR" altLang="en-US" sz="1200" b="1" spc="-9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▷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</a:t>
            </a:r>
            <a:r>
              <a:rPr sz="1200" b="1" spc="-5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GJI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N</a:t>
            </a:r>
            <a:r>
              <a:rPr sz="1200" b="1" spc="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3</a:t>
            </a:r>
            <a:r>
              <a:rPr sz="1200" b="1" spc="-22" baseline="2430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baseline="2430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d</a:t>
            </a:r>
            <a:r>
              <a:rPr sz="1200" b="1" spc="150" baseline="2430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B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las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t</a:t>
            </a:r>
            <a:r>
              <a:rPr sz="1200" b="1" spc="-3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Furn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ace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,</a:t>
            </a:r>
            <a:r>
              <a:rPr sz="1200" b="1" spc="-2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 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K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O</a:t>
            </a:r>
            <a:r>
              <a:rPr sz="1200" b="1" spc="-15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R</a:t>
            </a:r>
            <a:r>
              <a:rPr sz="1200" b="1" spc="-10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E</a:t>
            </a:r>
            <a:r>
              <a:rPr sz="1200" b="1" dirty="0">
                <a:solidFill>
                  <a:srgbClr val="1F487C"/>
                </a:solidFill>
                <a:ea typeface="HY헤드라인M" pitchFamily="18" charset="-127"/>
                <a:cs typeface="Arial"/>
              </a:rPr>
              <a:t>A</a:t>
            </a:r>
            <a:endParaRPr sz="1200" dirty="0">
              <a:ea typeface="HY헤드라인M" pitchFamily="18" charset="-127"/>
              <a:cs typeface="Arial"/>
            </a:endParaRPr>
          </a:p>
          <a:p>
            <a:pPr eaLnBrk="0" latinLnBrk="0" hangingPunct="0">
              <a:lnSpc>
                <a:spcPts val="750"/>
              </a:lnSpc>
              <a:spcBef>
                <a:spcPts val="37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2700" eaLnBrk="0" latinLnBrk="0" hangingPunct="0">
              <a:tabLst>
                <a:tab pos="184785" algn="l"/>
              </a:tabLst>
              <a:defRPr/>
            </a:pPr>
            <a:r>
              <a:rPr sz="1200" spc="-5" dirty="0">
                <a:ea typeface="HY헤드라인M" pitchFamily="18" charset="-127"/>
                <a:cs typeface="Arial"/>
              </a:rPr>
              <a:t>•	</a:t>
            </a:r>
            <a:r>
              <a:rPr sz="1200" spc="-20" dirty="0">
                <a:ea typeface="HY헤드라인M" pitchFamily="18" charset="-127"/>
                <a:cs typeface="Arial Rounded MT Bold"/>
              </a:rPr>
              <a:t>W</a:t>
            </a:r>
            <a:r>
              <a:rPr sz="1200" spc="-25" dirty="0">
                <a:ea typeface="HY헤드라인M" pitchFamily="18" charset="-127"/>
                <a:cs typeface="Arial Rounded MT Bold"/>
              </a:rPr>
              <a:t>or</a:t>
            </a:r>
            <a:r>
              <a:rPr sz="1200" spc="-20" dirty="0">
                <a:ea typeface="HY헤드라인M" pitchFamily="18" charset="-127"/>
                <a:cs typeface="Arial Rounded MT Bold"/>
              </a:rPr>
              <a:t>k</a:t>
            </a:r>
            <a:r>
              <a:rPr sz="1200" spc="-25" dirty="0">
                <a:ea typeface="HY헤드라인M" pitchFamily="18" charset="-127"/>
                <a:cs typeface="Arial Rounded MT Bold"/>
              </a:rPr>
              <a:t>in</a:t>
            </a:r>
            <a:r>
              <a:rPr sz="1200" spc="-10" dirty="0">
                <a:ea typeface="HY헤드라인M" pitchFamily="18" charset="-127"/>
                <a:cs typeface="Arial Rounded MT Bold"/>
              </a:rPr>
              <a:t>g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pro</a:t>
            </a:r>
            <a:r>
              <a:rPr sz="1200" spc="-30" dirty="0">
                <a:ea typeface="HY헤드라인M" pitchFamily="18" charset="-127"/>
                <a:cs typeface="Arial Rounded MT Bold"/>
              </a:rPr>
              <a:t>ce</a:t>
            </a:r>
            <a:r>
              <a:rPr sz="1200" spc="-25" dirty="0">
                <a:ea typeface="HY헤드라인M" pitchFamily="18" charset="-127"/>
                <a:cs typeface="Arial Rounded MT Bold"/>
              </a:rPr>
              <a:t>s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2012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3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~</a:t>
            </a:r>
            <a:r>
              <a:rPr sz="1200" spc="-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2012</a:t>
            </a:r>
            <a:r>
              <a:rPr sz="1200" spc="-5" dirty="0">
                <a:ea typeface="HY헤드라인M" pitchFamily="18" charset="-127"/>
                <a:cs typeface="Arial Rounded MT Bold"/>
              </a:rPr>
              <a:t>.</a:t>
            </a:r>
            <a:r>
              <a:rPr sz="1200" spc="-15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6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750"/>
              </a:lnSpc>
              <a:spcBef>
                <a:spcPts val="42"/>
              </a:spcBef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Qu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ntit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60</a:t>
            </a:r>
            <a:r>
              <a:rPr sz="1200" spc="-20" dirty="0">
                <a:ea typeface="HY헤드라인M" pitchFamily="18" charset="-127"/>
                <a:cs typeface="Arial Rounded MT Bold"/>
              </a:rPr>
              <a:t>,</a:t>
            </a:r>
            <a:r>
              <a:rPr sz="1200" spc="-30" dirty="0">
                <a:ea typeface="HY헤드라인M" pitchFamily="18" charset="-127"/>
                <a:cs typeface="Arial Rounded MT Bold"/>
              </a:rPr>
              <a:t>0</a:t>
            </a:r>
            <a:r>
              <a:rPr sz="1200" spc="-20" dirty="0">
                <a:ea typeface="HY헤드라인M" pitchFamily="18" charset="-127"/>
                <a:cs typeface="Arial Rounded MT Bold"/>
              </a:rPr>
              <a:t>0</a:t>
            </a:r>
            <a:r>
              <a:rPr sz="1200" spc="-10" dirty="0">
                <a:ea typeface="HY헤드라인M" pitchFamily="18" charset="-127"/>
                <a:cs typeface="Arial Rounded MT Bold"/>
              </a:rPr>
              <a:t>0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10" dirty="0">
                <a:ea typeface="HY헤드라인M" pitchFamily="18" charset="-127"/>
                <a:cs typeface="Arial Rounded MT Bold"/>
              </a:rPr>
              <a:t>m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5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li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25" dirty="0">
                <a:ea typeface="HY헤드라인M" pitchFamily="18" charset="-127"/>
                <a:cs typeface="Arial Rounded MT Bold"/>
              </a:rPr>
              <a:t>n</a:t>
            </a:r>
            <a:r>
              <a:rPr sz="1200" spc="-5" dirty="0">
                <a:ea typeface="HY헤드라인M" pitchFamily="18" charset="-127"/>
                <a:cs typeface="Arial Rounded MT Bold"/>
              </a:rPr>
              <a:t>t</a:t>
            </a:r>
            <a:r>
              <a:rPr sz="1200" spc="2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15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Hyund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5" dirty="0">
                <a:ea typeface="HY헤드라인M" pitchFamily="18" charset="-127"/>
                <a:cs typeface="Arial Rounded MT Bold"/>
              </a:rPr>
              <a:t>i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S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30" dirty="0">
                <a:ea typeface="HY헤드라인M" pitchFamily="18" charset="-127"/>
                <a:cs typeface="Arial Rounded MT Bold"/>
              </a:rPr>
              <a:t>ee</a:t>
            </a:r>
            <a:r>
              <a:rPr sz="1200" spc="-5" dirty="0">
                <a:ea typeface="HY헤드라인M" pitchFamily="18" charset="-127"/>
                <a:cs typeface="Arial Rounded MT Bold"/>
              </a:rPr>
              <a:t>l</a:t>
            </a:r>
            <a:endParaRPr sz="1200" dirty="0">
              <a:ea typeface="HY헤드라인M" pitchFamily="18" charset="-127"/>
              <a:cs typeface="Arial Rounded MT Bold"/>
            </a:endParaRPr>
          </a:p>
          <a:p>
            <a:pPr eaLnBrk="0" latinLnBrk="0" hangingPunct="0">
              <a:lnSpc>
                <a:spcPts val="800"/>
              </a:lnSpc>
              <a:spcBef>
                <a:spcPts val="4"/>
              </a:spcBef>
              <a:buFont typeface="Arial"/>
              <a:buChar char="•"/>
              <a:defRPr/>
            </a:pPr>
            <a:endParaRPr sz="1200" dirty="0">
              <a:ea typeface="HY헤드라인M" pitchFamily="18" charset="-127"/>
            </a:endParaRPr>
          </a:p>
          <a:p>
            <a:pPr marL="184785" indent="-172720" eaLnBrk="0" latinLnBrk="0" hangingPunct="0">
              <a:buFont typeface="Arial"/>
              <a:buChar char="•"/>
              <a:tabLst>
                <a:tab pos="184785" algn="l"/>
              </a:tabLst>
              <a:defRPr/>
            </a:pPr>
            <a:r>
              <a:rPr sz="1200" spc="-25" dirty="0">
                <a:ea typeface="HY헤드라인M" pitchFamily="18" charset="-127"/>
                <a:cs typeface="Arial Rounded MT Bold"/>
              </a:rPr>
              <a:t>M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25" dirty="0">
                <a:ea typeface="HY헤드라인M" pitchFamily="18" charset="-127"/>
                <a:cs typeface="Arial Rounded MT Bold"/>
              </a:rPr>
              <a:t>i</a:t>
            </a:r>
            <a:r>
              <a:rPr sz="1200" spc="-10" dirty="0">
                <a:ea typeface="HY헤드라인M" pitchFamily="18" charset="-127"/>
                <a:cs typeface="Arial Rounded MT Bold"/>
              </a:rPr>
              <a:t>n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30" dirty="0">
                <a:ea typeface="HY헤드라인M" pitchFamily="18" charset="-127"/>
                <a:cs typeface="Arial Rounded MT Bold"/>
              </a:rPr>
              <a:t>C</a:t>
            </a:r>
            <a:r>
              <a:rPr sz="1200" spc="-25" dirty="0">
                <a:ea typeface="HY헤드라인M" pitchFamily="18" charset="-127"/>
                <a:cs typeface="Arial Rounded MT Bold"/>
              </a:rPr>
              <a:t>ontr</a:t>
            </a:r>
            <a:r>
              <a:rPr sz="1200" spc="-30" dirty="0">
                <a:ea typeface="HY헤드라인M" pitchFamily="18" charset="-127"/>
                <a:cs typeface="Arial Rounded MT Bold"/>
              </a:rPr>
              <a:t>ac</a:t>
            </a:r>
            <a:r>
              <a:rPr sz="1200" spc="-25" dirty="0">
                <a:ea typeface="HY헤드라인M" pitchFamily="18" charset="-127"/>
                <a:cs typeface="Arial Rounded MT Bold"/>
              </a:rPr>
              <a:t>t</a:t>
            </a:r>
            <a:r>
              <a:rPr sz="1200" spc="-10" dirty="0">
                <a:ea typeface="HY헤드라인M" pitchFamily="18" charset="-127"/>
                <a:cs typeface="Arial Rounded MT Bold"/>
              </a:rPr>
              <a:t>or</a:t>
            </a:r>
            <a:r>
              <a:rPr sz="1200" spc="30" dirty="0">
                <a:ea typeface="HY헤드라인M" pitchFamily="18" charset="-127"/>
                <a:cs typeface="Arial Rounded MT Bold"/>
              </a:rPr>
              <a:t> </a:t>
            </a:r>
            <a:r>
              <a:rPr sz="1200" spc="-5" dirty="0">
                <a:ea typeface="HY헤드라인M" pitchFamily="18" charset="-127"/>
                <a:cs typeface="Arial Rounded MT Bold"/>
              </a:rPr>
              <a:t>:</a:t>
            </a:r>
            <a:r>
              <a:rPr sz="1200" spc="-25" dirty="0">
                <a:ea typeface="HY헤드라인M" pitchFamily="18" charset="-127"/>
                <a:cs typeface="Arial Rounded MT Bold"/>
              </a:rPr>
              <a:t> Hyund</a:t>
            </a:r>
            <a:r>
              <a:rPr sz="1200" spc="-30" dirty="0">
                <a:ea typeface="HY헤드라인M" pitchFamily="18" charset="-127"/>
                <a:cs typeface="Arial Rounded MT Bold"/>
              </a:rPr>
              <a:t>a</a:t>
            </a:r>
            <a:r>
              <a:rPr sz="1200" spc="-5" dirty="0">
                <a:ea typeface="HY헤드라인M" pitchFamily="18" charset="-127"/>
                <a:cs typeface="Arial Rounded MT Bold"/>
              </a:rPr>
              <a:t>i</a:t>
            </a:r>
            <a:r>
              <a:rPr sz="1200" spc="5" dirty="0">
                <a:ea typeface="HY헤드라인M" pitchFamily="18" charset="-127"/>
                <a:cs typeface="Arial Rounded MT Bold"/>
              </a:rPr>
              <a:t> </a:t>
            </a:r>
            <a:r>
              <a:rPr sz="1200" spc="-25" dirty="0">
                <a:ea typeface="HY헤드라인M" pitchFamily="18" charset="-127"/>
                <a:cs typeface="Arial Rounded MT Bold"/>
              </a:rPr>
              <a:t>H</a:t>
            </a:r>
            <a:r>
              <a:rPr sz="1200" spc="-30" dirty="0">
                <a:ea typeface="HY헤드라인M" pitchFamily="18" charset="-127"/>
                <a:cs typeface="Arial Rounded MT Bold"/>
              </a:rPr>
              <a:t>ea</a:t>
            </a:r>
            <a:r>
              <a:rPr sz="1200" spc="-25" dirty="0">
                <a:ea typeface="HY헤드라인M" pitchFamily="18" charset="-127"/>
                <a:cs typeface="Arial Rounded MT Bold"/>
              </a:rPr>
              <a:t>v</a:t>
            </a:r>
            <a:r>
              <a:rPr sz="1200" spc="-10" dirty="0">
                <a:ea typeface="HY헤드라인M" pitchFamily="18" charset="-127"/>
                <a:cs typeface="Arial Rounded MT Bold"/>
              </a:rPr>
              <a:t>y</a:t>
            </a:r>
            <a:r>
              <a:rPr sz="1200" spc="10" dirty="0">
                <a:ea typeface="HY헤드라인M" pitchFamily="18" charset="-127"/>
                <a:cs typeface="Arial Rounded MT Bold"/>
              </a:rPr>
              <a:t> </a:t>
            </a:r>
            <a:r>
              <a:rPr sz="1200" spc="-20" dirty="0">
                <a:ea typeface="HY헤드라인M" pitchFamily="18" charset="-127"/>
                <a:cs typeface="Arial Rounded MT Bold"/>
              </a:rPr>
              <a:t>I</a:t>
            </a:r>
            <a:r>
              <a:rPr sz="1200" spc="-25" dirty="0">
                <a:ea typeface="HY헤드라인M" pitchFamily="18" charset="-127"/>
                <a:cs typeface="Arial Rounded MT Bold"/>
              </a:rPr>
              <a:t>ndustri</a:t>
            </a:r>
            <a:r>
              <a:rPr sz="1200" spc="-30" dirty="0">
                <a:ea typeface="HY헤드라인M" pitchFamily="18" charset="-127"/>
                <a:cs typeface="Arial Rounded MT Bold"/>
              </a:rPr>
              <a:t>e</a:t>
            </a:r>
            <a:r>
              <a:rPr sz="1200" spc="-10" dirty="0">
                <a:ea typeface="HY헤드라인M" pitchFamily="18" charset="-127"/>
                <a:cs typeface="Arial Rounded MT Bold"/>
              </a:rPr>
              <a:t>s</a:t>
            </a:r>
            <a:endParaRPr sz="1200" dirty="0">
              <a:ea typeface="HY헤드라인M" pitchFamily="18" charset="-127"/>
              <a:cs typeface="Arial Rounded MT Bold"/>
            </a:endParaRPr>
          </a:p>
        </p:txBody>
      </p:sp>
      <p:sp>
        <p:nvSpPr>
          <p:cNvPr id="23561" name="object 10"/>
          <p:cNvSpPr>
            <a:spLocks/>
          </p:cNvSpPr>
          <p:nvPr/>
        </p:nvSpPr>
        <p:spPr bwMode="auto">
          <a:xfrm>
            <a:off x="4619625" y="1606550"/>
            <a:ext cx="3959225" cy="4745038"/>
          </a:xfrm>
          <a:custGeom>
            <a:avLst/>
            <a:gdLst>
              <a:gd name="T0" fmla="*/ 0 w 3959986"/>
              <a:gd name="T1" fmla="*/ 4710584 h 4751959"/>
              <a:gd name="T2" fmla="*/ 3955421 w 3959986"/>
              <a:gd name="T3" fmla="*/ 4710584 h 4751959"/>
              <a:gd name="T4" fmla="*/ 3955421 w 3959986"/>
              <a:gd name="T5" fmla="*/ 0 h 4751959"/>
              <a:gd name="T6" fmla="*/ 0 w 3959986"/>
              <a:gd name="T7" fmla="*/ 0 h 4751959"/>
              <a:gd name="T8" fmla="*/ 0 w 3959986"/>
              <a:gd name="T9" fmla="*/ 4710584 h 4751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9986"/>
              <a:gd name="T16" fmla="*/ 0 h 4751959"/>
              <a:gd name="T17" fmla="*/ 3959986 w 3959986"/>
              <a:gd name="T18" fmla="*/ 4751959 h 4751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9986" h="4751959">
                <a:moveTo>
                  <a:pt x="0" y="4751959"/>
                </a:moveTo>
                <a:lnTo>
                  <a:pt x="3959987" y="4751959"/>
                </a:lnTo>
                <a:lnTo>
                  <a:pt x="3959987" y="0"/>
                </a:lnTo>
                <a:lnTo>
                  <a:pt x="0" y="0"/>
                </a:lnTo>
                <a:lnTo>
                  <a:pt x="0" y="475195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grpSp>
        <p:nvGrpSpPr>
          <p:cNvPr id="23562" name="그룹 27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3564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3568" name="그림 4" descr="서진 로고.pdf_page_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직사각형 29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428625" y="1287463"/>
            <a:ext cx="7038975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4) Stone Column (Dry Type)</a:t>
            </a:r>
          </a:p>
        </p:txBody>
      </p:sp>
      <p:sp>
        <p:nvSpPr>
          <p:cNvPr id="24580" name="object 3"/>
          <p:cNvSpPr>
            <a:spLocks noChangeArrowheads="1"/>
          </p:cNvSpPr>
          <p:nvPr/>
        </p:nvSpPr>
        <p:spPr bwMode="auto">
          <a:xfrm>
            <a:off x="1143000" y="3505200"/>
            <a:ext cx="2844800" cy="254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4581" name="object 4"/>
          <p:cNvSpPr>
            <a:spLocks noChangeArrowheads="1"/>
          </p:cNvSpPr>
          <p:nvPr/>
        </p:nvSpPr>
        <p:spPr bwMode="auto">
          <a:xfrm>
            <a:off x="1169988" y="3571875"/>
            <a:ext cx="2752725" cy="2447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4582" name="object 5"/>
          <p:cNvSpPr>
            <a:spLocks noChangeArrowheads="1"/>
          </p:cNvSpPr>
          <p:nvPr/>
        </p:nvSpPr>
        <p:spPr bwMode="auto">
          <a:xfrm>
            <a:off x="5181600" y="3505200"/>
            <a:ext cx="2921000" cy="254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4583" name="object 6"/>
          <p:cNvSpPr>
            <a:spLocks noChangeArrowheads="1"/>
          </p:cNvSpPr>
          <p:nvPr/>
        </p:nvSpPr>
        <p:spPr bwMode="auto">
          <a:xfrm>
            <a:off x="5208588" y="3571875"/>
            <a:ext cx="2827337" cy="2447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sp>
        <p:nvSpPr>
          <p:cNvPr id="24584" name="object 7"/>
          <p:cNvSpPr>
            <a:spLocks/>
          </p:cNvSpPr>
          <p:nvPr/>
        </p:nvSpPr>
        <p:spPr bwMode="auto">
          <a:xfrm>
            <a:off x="561975" y="1658938"/>
            <a:ext cx="3959225" cy="4616450"/>
          </a:xfrm>
          <a:custGeom>
            <a:avLst/>
            <a:gdLst>
              <a:gd name="T0" fmla="*/ 0 w 3959987"/>
              <a:gd name="T1" fmla="*/ 3994711 h 4751959"/>
              <a:gd name="T2" fmla="*/ 3955417 w 3959987"/>
              <a:gd name="T3" fmla="*/ 3994711 h 4751959"/>
              <a:gd name="T4" fmla="*/ 3955417 w 3959987"/>
              <a:gd name="T5" fmla="*/ 0 h 4751959"/>
              <a:gd name="T6" fmla="*/ 0 w 3959987"/>
              <a:gd name="T7" fmla="*/ 0 h 4751959"/>
              <a:gd name="T8" fmla="*/ 0 w 3959987"/>
              <a:gd name="T9" fmla="*/ 3994711 h 4751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9987"/>
              <a:gd name="T16" fmla="*/ 0 h 4751959"/>
              <a:gd name="T17" fmla="*/ 3959987 w 3959987"/>
              <a:gd name="T18" fmla="*/ 4751959 h 4751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9987" h="4751959">
                <a:moveTo>
                  <a:pt x="0" y="4751959"/>
                </a:moveTo>
                <a:lnTo>
                  <a:pt x="3959987" y="4751959"/>
                </a:lnTo>
                <a:lnTo>
                  <a:pt x="3959987" y="0"/>
                </a:lnTo>
                <a:lnTo>
                  <a:pt x="0" y="0"/>
                </a:lnTo>
                <a:lnTo>
                  <a:pt x="0" y="475195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4585" name="object 8"/>
          <p:cNvSpPr txBox="1">
            <a:spLocks noChangeArrowheads="1"/>
          </p:cNvSpPr>
          <p:nvPr/>
        </p:nvSpPr>
        <p:spPr bwMode="auto">
          <a:xfrm>
            <a:off x="617538" y="1763713"/>
            <a:ext cx="32353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>
              <a:buClr>
                <a:srgbClr val="1F487C"/>
              </a:buClr>
            </a:pPr>
            <a:r>
              <a:rPr lang="ko-KR" altLang="en-US" sz="1200" b="1">
                <a:solidFill>
                  <a:srgbClr val="1F487C"/>
                </a:solidFill>
                <a:cs typeface="Arial" pitchFamily="34" charset="0"/>
              </a:rPr>
              <a:t>▷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ILLO-MONGTAN State Support Local Road </a:t>
            </a:r>
            <a:endParaRPr lang="en-US" altLang="ko-KR" sz="1200" b="1">
              <a:solidFill>
                <a:srgbClr val="1F487C"/>
              </a:solidFill>
              <a:cs typeface="Arial" pitchFamily="34" charset="0"/>
            </a:endParaRPr>
          </a:p>
          <a:p>
            <a:pPr latinLnBrk="0">
              <a:buClr>
                <a:srgbClr val="1F487C"/>
              </a:buClr>
            </a:pPr>
            <a:r>
              <a:rPr lang="en-US" altLang="ko-KR" sz="1200" b="1">
                <a:solidFill>
                  <a:srgbClr val="1F487C"/>
                </a:solidFill>
                <a:cs typeface="Arial" pitchFamily="34" charset="0"/>
              </a:rPr>
              <a:t>   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Extended Paving Construction, KOREA</a:t>
            </a:r>
            <a:endParaRPr lang="ko-KR" altLang="ko-KR" sz="1200">
              <a:cs typeface="Arial" pitchFamily="34" charset="0"/>
            </a:endParaRPr>
          </a:p>
          <a:p>
            <a:pPr latinLnBrk="0">
              <a:lnSpc>
                <a:spcPts val="800"/>
              </a:lnSpc>
              <a:spcBef>
                <a:spcPts val="13"/>
              </a:spcBef>
            </a:pPr>
            <a:endParaRPr lang="ko-KR" altLang="ko-KR" sz="1200"/>
          </a:p>
          <a:p>
            <a:pPr latinLnBrk="0"/>
            <a:r>
              <a:rPr lang="ko-KR" altLang="ko-KR" sz="1200">
                <a:cs typeface="Arial" pitchFamily="34" charset="0"/>
              </a:rPr>
              <a:t>•	</a:t>
            </a:r>
            <a:r>
              <a:rPr lang="ko-KR" altLang="ko-KR" sz="1200"/>
              <a:t>Working process : 2011.12 ~ 2012.05</a:t>
            </a:r>
          </a:p>
          <a:p>
            <a:pPr latinLnBrk="0">
              <a:lnSpc>
                <a:spcPts val="800"/>
              </a:lnSpc>
            </a:pPr>
            <a:endParaRPr lang="ko-KR" altLang="ko-KR" sz="1200"/>
          </a:p>
          <a:p>
            <a:pPr latinLnBrk="0">
              <a:buFont typeface="Arial" pitchFamily="34" charset="0"/>
              <a:buChar char="•"/>
            </a:pPr>
            <a:r>
              <a:rPr lang="ko-KR" altLang="ko-KR" sz="1200"/>
              <a:t>Quantity : 80,000 m</a:t>
            </a:r>
          </a:p>
          <a:p>
            <a:pPr latinLnBrk="0">
              <a:lnSpc>
                <a:spcPts val="800"/>
              </a:lnSpc>
              <a:buFont typeface="Arial" pitchFamily="34" charset="0"/>
              <a:buChar char="•"/>
            </a:pPr>
            <a:endParaRPr lang="ko-KR" altLang="ko-KR" sz="1200"/>
          </a:p>
          <a:p>
            <a:pPr latinLnBrk="0">
              <a:buFont typeface="Arial" pitchFamily="34" charset="0"/>
              <a:buChar char="•"/>
            </a:pPr>
            <a:r>
              <a:rPr lang="ko-KR" altLang="ko-KR" sz="1200"/>
              <a:t>Client : Jeolla Namdo</a:t>
            </a:r>
          </a:p>
          <a:p>
            <a:pPr latinLnBrk="0">
              <a:lnSpc>
                <a:spcPts val="750"/>
              </a:lnSpc>
              <a:spcBef>
                <a:spcPts val="38"/>
              </a:spcBef>
              <a:buFont typeface="Arial" pitchFamily="34" charset="0"/>
              <a:buChar char="•"/>
            </a:pPr>
            <a:endParaRPr lang="ko-KR" altLang="ko-KR" sz="1200"/>
          </a:p>
          <a:p>
            <a:pPr latinLnBrk="0">
              <a:buFont typeface="Arial" pitchFamily="34" charset="0"/>
              <a:buChar char="•"/>
            </a:pPr>
            <a:r>
              <a:rPr lang="ko-KR" altLang="ko-KR" sz="1200"/>
              <a:t>Main Contractor : Daejin General Construction</a:t>
            </a:r>
          </a:p>
        </p:txBody>
      </p:sp>
      <p:sp>
        <p:nvSpPr>
          <p:cNvPr id="24586" name="object 9"/>
          <p:cNvSpPr txBox="1">
            <a:spLocks noChangeArrowheads="1"/>
          </p:cNvSpPr>
          <p:nvPr/>
        </p:nvSpPr>
        <p:spPr bwMode="auto">
          <a:xfrm>
            <a:off x="4732338" y="1763713"/>
            <a:ext cx="35242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>
              <a:buClr>
                <a:srgbClr val="1F487C"/>
              </a:buClr>
            </a:pPr>
            <a:r>
              <a:rPr lang="ko-KR" altLang="en-US" sz="1200" b="1">
                <a:solidFill>
                  <a:srgbClr val="1F487C"/>
                </a:solidFill>
                <a:cs typeface="Arial" pitchFamily="34" charset="0"/>
              </a:rPr>
              <a:t>▷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YEONGJONG Sky City Development Special</a:t>
            </a:r>
            <a:endParaRPr lang="en-US" altLang="ko-KR" sz="1200" b="1">
              <a:solidFill>
                <a:srgbClr val="1F487C"/>
              </a:solidFill>
              <a:cs typeface="Arial" pitchFamily="34" charset="0"/>
            </a:endParaRPr>
          </a:p>
          <a:p>
            <a:pPr latinLnBrk="0">
              <a:buClr>
                <a:srgbClr val="1F487C"/>
              </a:buClr>
            </a:pPr>
            <a:r>
              <a:rPr lang="en-US" altLang="ko-KR" sz="1200" b="1">
                <a:solidFill>
                  <a:srgbClr val="1F487C"/>
                </a:solidFill>
                <a:cs typeface="Arial" pitchFamily="34" charset="0"/>
              </a:rPr>
              <a:t>   </a:t>
            </a:r>
            <a:r>
              <a:rPr lang="ko-KR" altLang="ko-KR" sz="1200" b="1">
                <a:solidFill>
                  <a:srgbClr val="1F487C"/>
                </a:solidFill>
                <a:cs typeface="Arial" pitchFamily="34" charset="0"/>
              </a:rPr>
              <a:t> Structure Construction (Zone 3), KOREA</a:t>
            </a:r>
            <a:endParaRPr lang="ko-KR" altLang="ko-KR" sz="1200">
              <a:cs typeface="Arial" pitchFamily="34" charset="0"/>
            </a:endParaRPr>
          </a:p>
          <a:p>
            <a:pPr latinLnBrk="0">
              <a:lnSpc>
                <a:spcPts val="800"/>
              </a:lnSpc>
              <a:spcBef>
                <a:spcPts val="13"/>
              </a:spcBef>
            </a:pPr>
            <a:endParaRPr lang="ko-KR" altLang="ko-KR" sz="1200"/>
          </a:p>
          <a:p>
            <a:pPr latinLnBrk="0"/>
            <a:r>
              <a:rPr lang="ko-KR" altLang="ko-KR" sz="1200">
                <a:cs typeface="Arial" pitchFamily="34" charset="0"/>
              </a:rPr>
              <a:t>•	</a:t>
            </a:r>
            <a:r>
              <a:rPr lang="ko-KR" altLang="ko-KR" sz="1200"/>
              <a:t>Working process : 2011.05 ~ 2011.09</a:t>
            </a:r>
          </a:p>
          <a:p>
            <a:pPr latinLnBrk="0">
              <a:lnSpc>
                <a:spcPts val="800"/>
              </a:lnSpc>
            </a:pPr>
            <a:endParaRPr lang="ko-KR" altLang="ko-KR" sz="1200"/>
          </a:p>
          <a:p>
            <a:pPr latinLnBrk="0">
              <a:buFont typeface="Arial" pitchFamily="34" charset="0"/>
              <a:buChar char="•"/>
            </a:pPr>
            <a:r>
              <a:rPr lang="ko-KR" altLang="ko-KR" sz="1200"/>
              <a:t>Quantity : 70,000 m</a:t>
            </a:r>
          </a:p>
          <a:p>
            <a:pPr latinLnBrk="0">
              <a:lnSpc>
                <a:spcPts val="800"/>
              </a:lnSpc>
              <a:buFont typeface="Arial" pitchFamily="34" charset="0"/>
              <a:buChar char="•"/>
            </a:pPr>
            <a:endParaRPr lang="ko-KR" altLang="ko-KR" sz="1200"/>
          </a:p>
          <a:p>
            <a:pPr latinLnBrk="0">
              <a:buFont typeface="Arial" pitchFamily="34" charset="0"/>
              <a:buChar char="•"/>
            </a:pPr>
            <a:r>
              <a:rPr lang="ko-KR" altLang="ko-KR" sz="1200"/>
              <a:t>Client : Korea Land &amp; Housing Corporation</a:t>
            </a:r>
          </a:p>
          <a:p>
            <a:pPr latinLnBrk="0">
              <a:lnSpc>
                <a:spcPts val="750"/>
              </a:lnSpc>
              <a:spcBef>
                <a:spcPts val="38"/>
              </a:spcBef>
              <a:buFont typeface="Arial" pitchFamily="34" charset="0"/>
              <a:buChar char="•"/>
            </a:pPr>
            <a:endParaRPr lang="ko-KR" altLang="ko-KR" sz="1200"/>
          </a:p>
          <a:p>
            <a:pPr latinLnBrk="0">
              <a:buFont typeface="Arial" pitchFamily="34" charset="0"/>
              <a:buChar char="•"/>
            </a:pPr>
            <a:r>
              <a:rPr lang="ko-KR" altLang="ko-KR" sz="1200"/>
              <a:t>Main Contractor : Kukdong E&amp;C</a:t>
            </a:r>
          </a:p>
        </p:txBody>
      </p:sp>
      <p:sp>
        <p:nvSpPr>
          <p:cNvPr id="24587" name="object 10"/>
          <p:cNvSpPr>
            <a:spLocks/>
          </p:cNvSpPr>
          <p:nvPr/>
        </p:nvSpPr>
        <p:spPr bwMode="auto">
          <a:xfrm>
            <a:off x="4676775" y="1658938"/>
            <a:ext cx="3959225" cy="4616450"/>
          </a:xfrm>
          <a:custGeom>
            <a:avLst/>
            <a:gdLst>
              <a:gd name="T0" fmla="*/ 0 w 3959986"/>
              <a:gd name="T1" fmla="*/ 3994711 h 4751959"/>
              <a:gd name="T2" fmla="*/ 3955421 w 3959986"/>
              <a:gd name="T3" fmla="*/ 3994711 h 4751959"/>
              <a:gd name="T4" fmla="*/ 3955421 w 3959986"/>
              <a:gd name="T5" fmla="*/ 0 h 4751959"/>
              <a:gd name="T6" fmla="*/ 0 w 3959986"/>
              <a:gd name="T7" fmla="*/ 0 h 4751959"/>
              <a:gd name="T8" fmla="*/ 0 w 3959986"/>
              <a:gd name="T9" fmla="*/ 3994711 h 4751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9986"/>
              <a:gd name="T16" fmla="*/ 0 h 4751959"/>
              <a:gd name="T17" fmla="*/ 3959986 w 3959986"/>
              <a:gd name="T18" fmla="*/ 4751959 h 4751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9986" h="4751959">
                <a:moveTo>
                  <a:pt x="0" y="4751959"/>
                </a:moveTo>
                <a:lnTo>
                  <a:pt x="3959987" y="4751959"/>
                </a:lnTo>
                <a:lnTo>
                  <a:pt x="3959987" y="0"/>
                </a:lnTo>
                <a:lnTo>
                  <a:pt x="0" y="0"/>
                </a:lnTo>
                <a:lnTo>
                  <a:pt x="0" y="475195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grpSp>
        <p:nvGrpSpPr>
          <p:cNvPr id="24588" name="그룹 32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2459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4594" name="그림 4" descr="서진 로고.pdf_page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직사각형 34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 bwMode="auto">
          <a:xfrm>
            <a:off x="204788" y="890588"/>
            <a:ext cx="4924425" cy="32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5. PROJECT PERFORMANCE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6858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1) Dynamic Compaction &amp; Dynamic Replacement</a:t>
            </a:r>
          </a:p>
          <a:p>
            <a:pPr marL="12700" eaLnBrk="0" latinLnBrk="0" hangingPunct="0">
              <a:defRPr/>
            </a:pPr>
            <a:endParaRPr lang="en-US" altLang="ko-KR" sz="1600" b="1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graphicFrame>
        <p:nvGraphicFramePr>
          <p:cNvPr id="20" name="object 6"/>
          <p:cNvGraphicFramePr>
            <a:graphicFrameLocks noGrp="1"/>
          </p:cNvGraphicFramePr>
          <p:nvPr/>
        </p:nvGraphicFramePr>
        <p:xfrm>
          <a:off x="484188" y="1635125"/>
          <a:ext cx="8135937" cy="1425575"/>
        </p:xfrm>
        <a:graphic>
          <a:graphicData uri="http://schemas.openxmlformats.org/drawingml/2006/table">
            <a:tbl>
              <a:tblPr/>
              <a:tblGrid>
                <a:gridCol w="427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150ton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Liebherr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120ton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Liebherr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80ton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Liebherr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Iron Pounder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object 6"/>
          <p:cNvGraphicFramePr>
            <a:graphicFrameLocks noGrp="1"/>
          </p:cNvGraphicFramePr>
          <p:nvPr/>
        </p:nvGraphicFramePr>
        <p:xfrm>
          <a:off x="485775" y="3517900"/>
          <a:ext cx="8135938" cy="1393825"/>
        </p:xfrm>
        <a:graphic>
          <a:graphicData uri="http://schemas.openxmlformats.org/drawingml/2006/table">
            <a:tbl>
              <a:tblPr/>
              <a:tblGrid>
                <a:gridCol w="426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Stone Colum Pile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- 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Long Auger Drilling Rig (120 Ton)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CHTC Jove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Vibro-Probe (Ø 600~1,000 mm)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Power-Pack (330 Bar)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620775"/>
              </p:ext>
            </p:extLst>
          </p:nvPr>
        </p:nvGraphicFramePr>
        <p:xfrm>
          <a:off x="481013" y="5400675"/>
          <a:ext cx="8135937" cy="688975"/>
        </p:xfrm>
        <a:graphic>
          <a:graphicData uri="http://schemas.openxmlformats.org/drawingml/2006/table">
            <a:tbl>
              <a:tblPr/>
              <a:tblGrid>
                <a:gridCol w="427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Sand Compaction Pile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- </a:t>
                      </a: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Long Auger Drilling Rig (120 Ton)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CHTC Jove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object 8"/>
          <p:cNvSpPr txBox="1"/>
          <p:nvPr/>
        </p:nvSpPr>
        <p:spPr>
          <a:xfrm>
            <a:off x="298450" y="3124200"/>
            <a:ext cx="7040563" cy="290513"/>
          </a:xfrm>
          <a:prstGeom prst="rect">
            <a:avLst/>
          </a:prstGeom>
        </p:spPr>
        <p:txBody>
          <a:bodyPr lIns="0" tIns="0" rIns="0" bIns="0"/>
          <a:lstStyle/>
          <a:p>
            <a:pPr marL="6858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2) Stone Column &amp; </a:t>
            </a:r>
            <a:r>
              <a:rPr lang="en-US" altLang="ko-KR" sz="1600" b="1" spc="-5" dirty="0" err="1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Vibro</a:t>
            </a: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 Flotation</a:t>
            </a:r>
          </a:p>
          <a:p>
            <a:pPr marL="12700" eaLnBrk="0" latinLnBrk="0" hangingPunct="0">
              <a:defRPr/>
            </a:pPr>
            <a:endParaRPr lang="en-US" altLang="ko-KR" sz="1600" b="1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sp>
        <p:nvSpPr>
          <p:cNvPr id="31" name="object 8"/>
          <p:cNvSpPr txBox="1"/>
          <p:nvPr/>
        </p:nvSpPr>
        <p:spPr>
          <a:xfrm>
            <a:off x="304800" y="5037138"/>
            <a:ext cx="7038975" cy="290512"/>
          </a:xfrm>
          <a:prstGeom prst="rect">
            <a:avLst/>
          </a:prstGeom>
        </p:spPr>
        <p:txBody>
          <a:bodyPr lIns="0" tIns="0" rIns="0" bIns="0"/>
          <a:lstStyle/>
          <a:p>
            <a:pPr marL="6858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3) Sand Compaction Pile</a:t>
            </a:r>
          </a:p>
        </p:txBody>
      </p:sp>
      <p:grpSp>
        <p:nvGrpSpPr>
          <p:cNvPr id="30792" name="그룹 34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080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080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직사각형 36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0793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30794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26" name="직사각형 25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6. EQUIPMENT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0663" y="150813"/>
            <a:ext cx="8631237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0663" y="160338"/>
            <a:ext cx="4883150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COMPANY PROFILE</a:t>
            </a:r>
            <a:endParaRPr lang="ko-KR" altLang="en-US" sz="24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30925" y="152400"/>
            <a:ext cx="2713038" cy="5397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latinLnBrk="0" hangingPunct="0">
              <a:defRPr/>
            </a:pPr>
            <a:endParaRPr lang="ko-KR" altLang="en-US" sz="14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293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2302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7" name="직사각형 6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latin typeface="HY헤드라인M" pitchFamily="18" charset="-127"/>
                  <a:ea typeface="HY헤드라인M" pitchFamily="18" charset="-127"/>
                </a:rPr>
                <a:t>     </a:t>
              </a: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CONTENT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 bwMode="auto">
          <a:xfrm>
            <a:off x="5876925" y="150813"/>
            <a:ext cx="2970213" cy="5397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latinLnBrk="0" hangingPunct="0"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SURJIN TECH CO.,LTD</a:t>
            </a:r>
            <a:endParaRPr lang="ko-KR" altLang="en-US" sz="14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298" name="그림 4" descr="서진 로고.pdf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87325"/>
            <a:ext cx="10398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 bwMode="auto">
          <a:xfrm>
            <a:off x="432000" y="1536963"/>
            <a:ext cx="8548688" cy="31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 COMPANY PROFILE</a:t>
            </a:r>
          </a:p>
          <a:p>
            <a:pPr marL="800100" lvl="1" indent="-342900" eaLnBrk="0" latinLnBrk="0" hangingPunct="0">
              <a:buFont typeface="+mj-lt"/>
              <a:buAutoNum type="arabicParenR"/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32000" y="1971088"/>
            <a:ext cx="8550275" cy="295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ORGANIZATION</a:t>
            </a:r>
          </a:p>
          <a:p>
            <a:pPr marL="800100" lvl="1" indent="-342900" eaLnBrk="0" latinLnBrk="0" hangingPunct="0"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432000" y="2382999"/>
            <a:ext cx="8548688" cy="341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CERTIFICATE STATUS</a:t>
            </a:r>
          </a:p>
          <a:p>
            <a:pPr marL="800100" lvl="1" indent="-342900" eaLnBrk="0" latinLnBrk="0" hangingPunct="0"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32000" y="3269353"/>
            <a:ext cx="8548688" cy="34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Times New Roman"/>
              </a:rPr>
              <a:t>5</a:t>
            </a: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PROJECT PERFORMANCE</a:t>
            </a:r>
          </a:p>
          <a:p>
            <a:pPr marL="800100" lvl="1" indent="-342900" eaLnBrk="0" latinLnBrk="0" hangingPunct="0"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32000" y="3731179"/>
            <a:ext cx="8548688" cy="441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Times New Roman"/>
              </a:rPr>
              <a:t>6</a:t>
            </a: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EQUIPMENT</a:t>
            </a:r>
          </a:p>
          <a:p>
            <a:pPr marL="800100" lvl="1" indent="-342900" eaLnBrk="0" latinLnBrk="0" hangingPunct="0"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32000" y="4288545"/>
            <a:ext cx="8548688" cy="441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Times New Roman"/>
              </a:rPr>
              <a:t>7</a:t>
            </a: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REFERENCE</a:t>
            </a:r>
          </a:p>
          <a:p>
            <a:pPr marL="800100" lvl="1" indent="-342900" eaLnBrk="0" latinLnBrk="0" hangingPunct="0"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32000" y="2840924"/>
            <a:ext cx="8548688" cy="31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0050" indent="-400050" eaLnBrk="0" latinLnBrk="0" hangingPunct="0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Methods</a:t>
            </a:r>
          </a:p>
          <a:p>
            <a:pPr marL="800100" lvl="1" indent="-342900" eaLnBrk="0" latinLnBrk="0" hangingPunct="0">
              <a:defRPr/>
            </a:pPr>
            <a:endParaRPr lang="en-US" altLang="ko-KR" sz="16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defRPr/>
            </a:pPr>
            <a:endParaRPr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6858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4) Board Pile (C.I.P) &amp; Sheet Pile</a:t>
            </a:r>
          </a:p>
          <a:p>
            <a:pPr marL="12700" eaLnBrk="0" latinLnBrk="0" hangingPunct="0">
              <a:defRPr/>
            </a:pPr>
            <a:endParaRPr lang="en-US" altLang="ko-KR" sz="1600" b="1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287338" y="399891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6858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5) Concrete Batching Plant</a:t>
            </a:r>
          </a:p>
        </p:txBody>
      </p:sp>
      <p:graphicFrame>
        <p:nvGraphicFramePr>
          <p:cNvPr id="21" name="object 6"/>
          <p:cNvGraphicFramePr>
            <a:graphicFrameLocks noGrp="1"/>
          </p:cNvGraphicFramePr>
          <p:nvPr/>
        </p:nvGraphicFramePr>
        <p:xfrm>
          <a:off x="592138" y="1663700"/>
          <a:ext cx="8137525" cy="1993904"/>
        </p:xfrm>
        <a:graphic>
          <a:graphicData uri="http://schemas.openxmlformats.org/drawingml/2006/table">
            <a:tbl>
              <a:tblPr/>
              <a:tblGrid>
                <a:gridCol w="41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238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Pile Driver 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758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(1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 Ton)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Nippon Shar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yo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Pile Driver 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08 (1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Ton)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Nippon Shar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yo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Pile Driver 508 (105 Ton) 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Nippon Sharyo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Pile Driver SC700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Sumitomo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Vibro Hammer (12 Ton)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Sheet Pile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Screw Auger(Max Ø 1,000mm)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Casing Auger(Max Ø 1,000mm)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" name="object 6"/>
          <p:cNvGraphicFramePr>
            <a:graphicFrameLocks noGrp="1"/>
          </p:cNvGraphicFramePr>
          <p:nvPr/>
        </p:nvGraphicFramePr>
        <p:xfrm>
          <a:off x="609600" y="4364038"/>
          <a:ext cx="8137525" cy="1900234"/>
        </p:xfrm>
        <a:graphic>
          <a:graphicData uri="http://schemas.openxmlformats.org/drawingml/2006/table">
            <a:tbl>
              <a:tblPr/>
              <a:tblGrid>
                <a:gridCol w="41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Concrete Batching Plant (180 ㎥/hr)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DMI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Concrete Batching Plant (120 ㎥/hr)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DMI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Water Chiller Plant (200 ㎥/day)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KTI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Ice Plant(51 Ton/hr)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KTI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Concrete Mixer Truck (9㎥)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Sinotruk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Concrete Pump Truck (42m)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Daewoo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1821" name="그룹 24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1829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1833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직사각형 26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1822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31823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26" name="직사각형 25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6. EQUIPMENT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68580" eaLnBrk="0" latinLnBrk="0" hangingPunct="0">
              <a:defRPr/>
            </a:pPr>
            <a:r>
              <a:rPr lang="en-US" altLang="ko-KR" sz="1600" b="1" spc="-5" dirty="0">
                <a:solidFill>
                  <a:schemeClr val="accent6">
                    <a:lumMod val="75000"/>
                  </a:schemeClr>
                </a:solidFill>
                <a:ea typeface="HY헤드라인M" pitchFamily="18" charset="-127"/>
                <a:cs typeface="Tw Cen MT"/>
              </a:rPr>
              <a:t>6) Common</a:t>
            </a:r>
          </a:p>
          <a:p>
            <a:pPr marL="12700" eaLnBrk="0" latinLnBrk="0" hangingPunct="0">
              <a:defRPr/>
            </a:pPr>
            <a:endParaRPr lang="en-US" altLang="ko-KR" sz="1600" b="1" spc="-5" dirty="0">
              <a:solidFill>
                <a:schemeClr val="accent6">
                  <a:lumMod val="75000"/>
                </a:schemeClr>
              </a:solidFill>
              <a:ea typeface="HY헤드라인M" pitchFamily="18" charset="-127"/>
              <a:cs typeface="Tw Cen MT"/>
            </a:endParaRPr>
          </a:p>
        </p:txBody>
      </p:sp>
      <p:graphicFrame>
        <p:nvGraphicFramePr>
          <p:cNvPr id="17" name="object 6"/>
          <p:cNvGraphicFramePr>
            <a:graphicFrameLocks noGrp="1"/>
          </p:cNvGraphicFramePr>
          <p:nvPr/>
        </p:nvGraphicFramePr>
        <p:xfrm>
          <a:off x="539750" y="1905000"/>
          <a:ext cx="8137525" cy="4497388"/>
        </p:xfrm>
        <a:graphic>
          <a:graphicData uri="http://schemas.openxmlformats.org/drawingml/2006/table">
            <a:tbl>
              <a:tblPr/>
              <a:tblGrid>
                <a:gridCol w="41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Crawler 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155ton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Manitowoc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Crawler 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100ton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XCMG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Crawler 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65ton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Kobelco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Crawler 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55ton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Kobelco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Crawler </a:t>
                      </a: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Crane 50ton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XCMG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Wheel Crane 70ton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Manitowoc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Wheel Crane 45ton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Manitowoc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Excavator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Wheel Loader (4㎥)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Boring Machine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SPT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CPT Machine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CPT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Generator(25kw-500kw)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Tower light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Fork Lift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Air Compressor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7778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Water Pump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32846" name="그룹 17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2854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2858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직사각형 22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2847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32848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21" name="직사각형 20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6. EQUIPMENT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0037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1) Sand Compaction Pile [SCP]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07685"/>
              </p:ext>
            </p:extLst>
          </p:nvPr>
        </p:nvGraphicFramePr>
        <p:xfrm>
          <a:off x="438150" y="1471744"/>
          <a:ext cx="8409759" cy="4536790"/>
        </p:xfrm>
        <a:graphic>
          <a:graphicData uri="http://schemas.openxmlformats.org/drawingml/2006/table">
            <a:tbl>
              <a:tblPr/>
              <a:tblGrid>
                <a:gridCol w="19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2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QUANTITY(m)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Ulsan National Industrial Complex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Yongyeon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</a:p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Cheongnyang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IC) Connection Road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Ulsan Metropolitan City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GS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2011.05~2012.06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225,500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Ulsan New Port Pier Connection Road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Ulsan Metropolitan City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GS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2011.09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14,100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Paengseong-Oseong Road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Pyeongtaek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Keumho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Polychem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2011.11~2011.12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Keumho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Polychem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YEP IV€ site additional ground improvement work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Keumho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Polychem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Keumho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Polychem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2012.02~2013.06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125,000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Seocheon-Boryeong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(Section 1) Road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Daejeon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Regional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Land Management Office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Daelim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2012.05~2012.07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48,500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Haengju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Bridge South Road Network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Comprehensive Improvement Road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Seoul Regional Land Management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Office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2012.07~2013.03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83,900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Suin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Line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Ansan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City Section Semi-Underground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Rail Network Authority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Ssangyong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2012.07~2013.04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86,100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Hampyeong Nabi Industrial Zone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Hampyeong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-gun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Dongkwang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2015.06~2015.10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Gwangyang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City National Road Alternative Bypass Road Construction Work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Ministry of Land, Transport and Maritime Affairs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GS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2012.10~2013.01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31,000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Sihwa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MTV Traffic Improvement Measures Road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Daelim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2013.01~2013.03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27,000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Songsan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National Road 77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Seoul Regional Land Management Office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Posco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2013.03~2013.06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64,400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08475" y="1063625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tabLst>
                <a:tab pos="106680" algn="l"/>
              </a:tabLst>
              <a:defRPr/>
            </a:pP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SCP : Sand Compaction Pile     SSCP: Static Sand Compaction Pile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7959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7961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7965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0037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1) Sand Compaction Pile [SCP]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04102"/>
              </p:ext>
            </p:extLst>
          </p:nvPr>
        </p:nvGraphicFramePr>
        <p:xfrm>
          <a:off x="383178" y="1471744"/>
          <a:ext cx="8464734" cy="4334286"/>
        </p:xfrm>
        <a:graphic>
          <a:graphicData uri="http://schemas.openxmlformats.org/drawingml/2006/table">
            <a:tbl>
              <a:tblPr/>
              <a:tblGrid>
                <a:gridCol w="25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932">
                  <a:extLst>
                    <a:ext uri="{9D8B030D-6E8A-4147-A177-3AD203B41FA5}">
                      <a16:colId xmlns:a16="http://schemas.microsoft.com/office/drawing/2014/main" val="4195333917"/>
                    </a:ext>
                  </a:extLst>
                </a:gridCol>
              </a:tblGrid>
              <a:tr h="369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QUANTITY(m)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Iksan-Daeya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Double Track Railway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Section 1 Roadbed Construction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National Railway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Tosung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2013.09~2013.10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Galsa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Bay Access Road Line 2 Connection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Road Roadbed Construction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Gwangyang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Bay Area 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Economic Administration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Woojin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2013.10~2014.04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55,000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Gunjang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National Industrial Complex Ip-Ip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Railway Section 1 Roadbed Construction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Railroad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 Construction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2013.11~2014.04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Sihwa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MTV Broad Road Construction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K-Water Corp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Dongwoon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Engineering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2013.11~2014.01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38,300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SHEIKH JABER CAUSE CAUSEWAY Project, 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 Ministry of Public Works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 E&amp;C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2017.05.10~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2017.10.10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1,500,000 m3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SHEIKH JABER CAUSE CAUSEWAY Project, 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 E&amp;C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2017.10.11~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2019.09.30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370,000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Songsan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Green City 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Southern District </a:t>
                      </a:r>
                    </a:p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Development Project Package 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Water Resources 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Corporation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Jangcha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2021.04~2021.12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97,000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North-South Road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 Phase 1 (Section 4)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Soft Ground Improvement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Public 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Procurement Service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Ecoplant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2018.05~2020.03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151,000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Shinansanseon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Double Track Train Private Investment Project Package 6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Nextrain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Co.,Ltd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Dongheung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Development 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Company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2021.06~2022.05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413,000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22808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Soft Soil Improvement Work for the Road</a:t>
                      </a:r>
                    </a:p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From </a:t>
                      </a:r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Hanlim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to </a:t>
                      </a:r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Saenglim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Korea Expressway Corporation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Samsung C&amp;T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2020.08~2020.12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87358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Gunja </a:t>
                      </a:r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Baegot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New City </a:t>
                      </a:r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Seohaeanro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Detour Road Project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Siheung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City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Youngtak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Construction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2020.07~2020.08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 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9,300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439597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163313"/>
            <a:ext cx="5438775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tabLst>
                <a:tab pos="106680" algn="l"/>
              </a:tabLst>
              <a:defRPr/>
            </a:pP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SCP : Vibrating Sand Compaction Pile     SSCP: Static Sand Compaction Pile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7959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7961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7965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14943"/>
              </p:ext>
            </p:extLst>
          </p:nvPr>
        </p:nvGraphicFramePr>
        <p:xfrm>
          <a:off x="382405" y="5806030"/>
          <a:ext cx="8464733" cy="357283"/>
        </p:xfrm>
        <a:graphic>
          <a:graphicData uri="http://schemas.openxmlformats.org/drawingml/2006/table">
            <a:tbl>
              <a:tblPr/>
              <a:tblGrid>
                <a:gridCol w="25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283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TOTAL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2,220,600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2696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0037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2) Static Sand Compaction Pile [SSCP]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33330"/>
              </p:ext>
            </p:extLst>
          </p:nvPr>
        </p:nvGraphicFramePr>
        <p:xfrm>
          <a:off x="382588" y="1489298"/>
          <a:ext cx="8464733" cy="3993213"/>
        </p:xfrm>
        <a:graphic>
          <a:graphicData uri="http://schemas.openxmlformats.org/drawingml/2006/table">
            <a:tbl>
              <a:tblPr/>
              <a:tblGrid>
                <a:gridCol w="25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QUANTITY(m)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North-South Road Construction Phase 1 (Section 4) Soft Ground Treatment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Public Procurement Service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2018.05~2020.12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Saemangeum-Jeonju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Expressway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 (Section 1)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Expressway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Corporation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GS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2019.08~2021.12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498,000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Gwangyang Port Seonghwang Viaduct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Yeosu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Regional Office of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Oceans and Fisheries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Namkwang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2019.05~2019.07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Hallim-Saengrim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connection road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Kyeongsangnam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-do 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Province Hall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Samsung C&amp;T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2020.09~2020.12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67,000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Songsan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Green City Construction,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Zone 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Water Resources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Corporation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Daelim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2021.04~2022.03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72,000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4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Songsan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Green City Construction,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Section 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Water Resources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Corporation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Kangsan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2021.09~Ongoing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196,500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Sinansan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Line Section 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Rail Network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Authority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Posco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2021.05~Ongoing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265,500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5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Seohaean-ro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bypass road construction work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Siheung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Ace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2021.07~Ongoing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13,265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Donggimhae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IC ~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Sikmangan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Road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Namkwang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2021.07~2021.12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120,000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7959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7961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7965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C47277F-6AA0-B5EE-4D73-5CA4C64147E2}"/>
              </a:ext>
            </a:extLst>
          </p:cNvPr>
          <p:cNvSpPr txBox="1"/>
          <p:nvPr/>
        </p:nvSpPr>
        <p:spPr>
          <a:xfrm>
            <a:off x="438150" y="6163313"/>
            <a:ext cx="5475288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tabLst>
                <a:tab pos="106680" algn="l"/>
              </a:tabLst>
              <a:defRPr/>
            </a:pP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SCP : Vibrating Sand Compaction Pile     SSCP: Static Sand Compaction Pile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274365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0037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2) Static Sand Compaction Pile [SSCP]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2544"/>
              </p:ext>
            </p:extLst>
          </p:nvPr>
        </p:nvGraphicFramePr>
        <p:xfrm>
          <a:off x="382588" y="1489298"/>
          <a:ext cx="8464733" cy="4093574"/>
        </p:xfrm>
        <a:graphic>
          <a:graphicData uri="http://schemas.openxmlformats.org/drawingml/2006/table">
            <a:tbl>
              <a:tblPr/>
              <a:tblGrid>
                <a:gridCol w="25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1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QUANTITY(m)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North-South Road Construction Phase 1 (Section 4) Soft Ground Treatment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Public Procurement Service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2018.05~2020.12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Saemangeum-Jeonju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Expressway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 (Section 1)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Expressway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Corporation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GS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2019.08~2021.12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498,000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Gwangyang Port Seonghwang Viaduct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Yeosu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Regional Office of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Oceans and Fisheries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Namkwang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E&amp;C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2019.05~2019.07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15,000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Expressway Project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Package 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Korea Expressway Corporation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Mirae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Geotech Lab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Company Limited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2019.02~2021.11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425,000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Songsan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Green City Development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Package 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 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Korea Water Resources Corporation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Dream Heavy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Industries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2021.09~2022.08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 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196,000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Wando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Cheongryongcheon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River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Disaster Prevention Project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Wando-gun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Mirae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Geotech Lab</a:t>
                      </a:r>
                    </a:p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Company Limited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2021.10~2022.05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127,000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78"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19"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017"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7959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7961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7965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775"/>
              </p:ext>
            </p:extLst>
          </p:nvPr>
        </p:nvGraphicFramePr>
        <p:xfrm>
          <a:off x="382405" y="5587314"/>
          <a:ext cx="8464733" cy="423129"/>
        </p:xfrm>
        <a:graphic>
          <a:graphicData uri="http://schemas.openxmlformats.org/drawingml/2006/table">
            <a:tbl>
              <a:tblPr/>
              <a:tblGrid>
                <a:gridCol w="25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129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TOTAL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SSCP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2,528,265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4">
            <a:extLst>
              <a:ext uri="{FF2B5EF4-FFF2-40B4-BE49-F238E27FC236}">
                <a16:creationId xmlns:a16="http://schemas.microsoft.com/office/drawing/2014/main" id="{BF0CFB46-18B9-A7AA-A01A-19CB9225B049}"/>
              </a:ext>
            </a:extLst>
          </p:cNvPr>
          <p:cNvSpPr txBox="1"/>
          <p:nvPr/>
        </p:nvSpPr>
        <p:spPr>
          <a:xfrm>
            <a:off x="438150" y="6163313"/>
            <a:ext cx="5438775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tabLst>
                <a:tab pos="106680" algn="l"/>
              </a:tabLst>
              <a:defRPr/>
            </a:pP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SCP : Vibrating Sand Compaction Pile     SSCP: Static Sand Compaction Pile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7426942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33885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7. REFERENCE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3) Dynamic Compaction &amp; Dynamic Replacement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20242"/>
              </p:ext>
            </p:extLst>
          </p:nvPr>
        </p:nvGraphicFramePr>
        <p:xfrm>
          <a:off x="444500" y="1720850"/>
          <a:ext cx="8343900" cy="4252916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E-1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ODPEL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TERMINAL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SEONJIN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Jan.03 ~ Feb.03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Kumho bestvill apartment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KUMHO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CONST.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KUMHO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Jan.03 ~ Mar.03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Poonglim I-one apartment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ILJU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CONST.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POONGLIM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Feb.03 ~ Mar.03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Yulchon complex thermal power plant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YULCHON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POWER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Feb.03 ~ Jul.03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-5238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Songdo Knowledge information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98425" marR="0" lvl="0" indent="-5238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– Industrial infrastructure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INCH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ON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CITY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DONGIL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Feb.03 ~ Jul.04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Kunjang new container port 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terminal site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BRMAPA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HYOSUNG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Jul.04 ~ May.05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Songdo green zone development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INCH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ON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CITY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Dec.04 ~ Mar.05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Nongshim industial areas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NONGSHIM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DAESOL E.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Jul.06 ~ Nov.06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4"/>
          <p:cNvSpPr txBox="1"/>
          <p:nvPr/>
        </p:nvSpPr>
        <p:spPr>
          <a:xfrm>
            <a:off x="438150" y="600710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C:</a:t>
            </a:r>
            <a:r>
              <a:rPr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ynamic</a:t>
            </a:r>
            <a:r>
              <a:rPr sz="1200" b="1" spc="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o</a:t>
            </a:r>
            <a:r>
              <a:rPr sz="1200" b="1" spc="-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m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pac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tion</a:t>
            </a:r>
            <a:r>
              <a:rPr lang="en-US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  </a:t>
            </a:r>
            <a:r>
              <a:rPr lang="ko-KR" altLang="en-US" sz="1200" b="1" spc="-5" dirty="0" err="1">
                <a:solidFill>
                  <a:srgbClr val="FF0000"/>
                </a:solidFill>
                <a:ea typeface="HY헤드라인M" pitchFamily="18" charset="-127"/>
                <a:cs typeface="Tw Cen MT"/>
              </a:rPr>
              <a:t>ㆍ</a:t>
            </a: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R:</a:t>
            </a: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lang="en-US" altLang="ko-KR"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ynamic</a:t>
            </a:r>
            <a:r>
              <a:rPr lang="en-US" altLang="ko-KR" sz="1200" b="1" spc="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-4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R</a:t>
            </a:r>
            <a:r>
              <a:rPr lang="en-US" altLang="ko-KR"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eplace</a:t>
            </a:r>
            <a:r>
              <a:rPr lang="en-US" altLang="ko-KR" sz="1200" b="1" spc="-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m</a:t>
            </a: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ent</a:t>
            </a:r>
          </a:p>
        </p:txBody>
      </p:sp>
      <p:grpSp>
        <p:nvGrpSpPr>
          <p:cNvPr id="33879" name="그룹 19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3880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3884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직사각형 22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3) Dynamic Compaction &amp; Dynamic Replacement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66506"/>
              </p:ext>
            </p:extLst>
          </p:nvPr>
        </p:nvGraphicFramePr>
        <p:xfrm>
          <a:off x="444500" y="1720850"/>
          <a:ext cx="8343900" cy="4252916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Development of infrastructure ofSongdo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INCH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ON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CITY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WOOSEOK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Jun.07 ~ Nov.08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Infracore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Kunsan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Plant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Infracore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Dec.07 ~ Jul.08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Songdo jack-nicklaus golf club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NSIC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POSCO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E&amp;C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May.08 ~ Nov.08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Dock and quay for Kunsan</a:t>
                      </a:r>
                    </a:p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hipyard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HHI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HAUNDAI Ind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Jun.08 ~ Sep.08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S-Oil Osan refinery expansion pjt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S-OIL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SAMSUNG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ENG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Mar.09 ~ Apr.09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South steel plant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SOUTH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STEEL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STX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Dec.09 ~ Jun.10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Yanbu Export Refinery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Jan.11 ~ Jun.11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DC/DR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Wasit gas plant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Sep.11 ~ May.12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DC/DR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00710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C:</a:t>
            </a:r>
            <a:r>
              <a:rPr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ynamic</a:t>
            </a:r>
            <a:r>
              <a:rPr sz="1200" b="1" spc="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o</a:t>
            </a:r>
            <a:r>
              <a:rPr sz="1200" b="1" spc="-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m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pac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tion</a:t>
            </a:r>
            <a:r>
              <a:rPr lang="en-US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  </a:t>
            </a:r>
            <a:r>
              <a:rPr lang="ko-KR" altLang="en-US" sz="1200" b="1" spc="-5" dirty="0" err="1">
                <a:solidFill>
                  <a:srgbClr val="FF0000"/>
                </a:solidFill>
                <a:ea typeface="HY헤드라인M" pitchFamily="18" charset="-127"/>
                <a:cs typeface="Tw Cen MT"/>
              </a:rPr>
              <a:t>ㆍ</a:t>
            </a: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R:</a:t>
            </a: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lang="en-US" altLang="ko-KR"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ynamic</a:t>
            </a:r>
            <a:r>
              <a:rPr lang="en-US" altLang="ko-KR" sz="1200" b="1" spc="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-4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R</a:t>
            </a:r>
            <a:r>
              <a:rPr lang="en-US" altLang="ko-KR"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eplace</a:t>
            </a:r>
            <a:r>
              <a:rPr lang="en-US" altLang="ko-KR" sz="1200" b="1" spc="-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m</a:t>
            </a: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ent</a:t>
            </a:r>
          </a:p>
        </p:txBody>
      </p:sp>
      <p:grpSp>
        <p:nvGrpSpPr>
          <p:cNvPr id="34903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4905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4909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3) Dynamic Compaction &amp; Dynamic Replacement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46231"/>
              </p:ext>
            </p:extLst>
          </p:nvPr>
        </p:nvGraphicFramePr>
        <p:xfrm>
          <a:off x="444500" y="1720850"/>
          <a:ext cx="8343900" cy="4343400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17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Yeongjong Sky City Development</a:t>
                      </a:r>
                    </a:p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Special ST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KLHC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KUKDONG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E&amp;C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May.11 ~ Sep.11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Jubail 24 BD Substation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AL MASHARIQ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Oct.12 ~ Dec.12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KAUST Research Park Utility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CNCEC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Dec.12 ~ Jan.13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DC/DR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KAUST Flood Control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NBH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Mar.13 ~ May.13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Yanbu 3 Desalination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SWCC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Jun.13 ~ Jan.14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 of New AL LAITH Substation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DELTA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DELTA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SEP.14 ~ SEP.14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Yanbu 3 Desalination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SWCC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Sep.15 ~ Oct.15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Dhahran Home Ownershop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NCC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Jul.16 ~ Feb.17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Shoaiba Ph.4 RO Desalination Plant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SWCC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Jan.17 ~ Mar.18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DC/DR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Al-Khobar RO Desalination Plant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SWCC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Safe Track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Oct.18~Feb.19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10235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C:</a:t>
            </a:r>
            <a:r>
              <a:rPr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ynamic</a:t>
            </a:r>
            <a:r>
              <a:rPr sz="1200" b="1" spc="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o</a:t>
            </a:r>
            <a:r>
              <a:rPr sz="1200" b="1" spc="-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m</a:t>
            </a:r>
            <a:r>
              <a:rPr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pac</a:t>
            </a:r>
            <a:r>
              <a:rPr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tion</a:t>
            </a:r>
            <a:r>
              <a:rPr lang="en-US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  </a:t>
            </a:r>
            <a:r>
              <a:rPr lang="ko-KR" altLang="en-US" sz="1200" b="1" spc="-5" dirty="0" err="1">
                <a:solidFill>
                  <a:srgbClr val="FF0000"/>
                </a:solidFill>
                <a:ea typeface="HY헤드라인M" pitchFamily="18" charset="-127"/>
                <a:cs typeface="Tw Cen MT"/>
              </a:rPr>
              <a:t>ㆍ</a:t>
            </a: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R:</a:t>
            </a: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-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D</a:t>
            </a:r>
            <a:r>
              <a:rPr lang="en-US" altLang="ko-KR"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ynamic</a:t>
            </a:r>
            <a:r>
              <a:rPr lang="en-US" altLang="ko-KR" sz="1200" b="1" spc="2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-4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R</a:t>
            </a:r>
            <a:r>
              <a:rPr lang="en-US" altLang="ko-KR" sz="1200" b="1" spc="-10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eplace</a:t>
            </a:r>
            <a:r>
              <a:rPr lang="en-US" altLang="ko-KR" sz="1200" b="1" spc="-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m</a:t>
            </a: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ent</a:t>
            </a:r>
          </a:p>
        </p:txBody>
      </p:sp>
      <p:grpSp>
        <p:nvGrpSpPr>
          <p:cNvPr id="35943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5945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5949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4) Cast In Place Pile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16642"/>
              </p:ext>
            </p:extLst>
          </p:nvPr>
        </p:nvGraphicFramePr>
        <p:xfrm>
          <a:off x="444500" y="1720850"/>
          <a:ext cx="8293100" cy="4246563"/>
        </p:xfrm>
        <a:graphic>
          <a:graphicData uri="http://schemas.openxmlformats.org/drawingml/2006/table">
            <a:tbl>
              <a:tblPr/>
              <a:tblGrid>
                <a:gridCol w="45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/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 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Maadi Sewage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Egypt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CONCORD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Aug.10 ~ Dec.10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Jeddah 110Kv OTH Line Shoaibah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SCECEO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Sep.10 ~ Apr.11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MARAFIQ SWTP-9 PJT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MARAFIQ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Dec.10 ~ Sep.11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Haramain Highspeed Railways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AL RAHJI AlLIANCE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Mar.11 ~ Dec.11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Kayan Reactor Project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KAYAN / BEDRAN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Jun.12 ~ Jul.12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Tech Building of Mobile Company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Mobily / COMMITCO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Oct.12 ~ Nov.12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Shuqaiq Steam Power Plant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 / HHI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Feb.14 ~ Apr.15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Jeddah South Thermal Power Plant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 / HHI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Mar.14 ~ Jul.14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Jazan Integrated Gasification combined Cycle Project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 / SEPCO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Apr.15 ~ Sep.15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Ma'aden Umm Wu' Al Project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Ma'aden/GEC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Apr.16 ~ Aug.16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10235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CIP : Cast In-placed Pile (BORED PILE)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9002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9009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9013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9004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25" name="직사각형 24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223838" y="1320800"/>
            <a:ext cx="8688387" cy="510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eaLnBrk="0" latinLnBrk="0" hangingPunct="0">
              <a:lnSpc>
                <a:spcPct val="150000"/>
              </a:lnSpc>
              <a:defRPr/>
            </a:pPr>
            <a:endParaRPr lang="ko-KR" altLang="en-US" sz="1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3315" name="그룹 29"/>
          <p:cNvGrpSpPr>
            <a:grpSpLocks/>
          </p:cNvGrpSpPr>
          <p:nvPr/>
        </p:nvGrpSpPr>
        <p:grpSpPr bwMode="auto">
          <a:xfrm>
            <a:off x="217488" y="836930"/>
            <a:ext cx="5474185" cy="350779"/>
            <a:chOff x="216963" y="836251"/>
            <a:chExt cx="5475004" cy="351114"/>
          </a:xfrm>
        </p:grpSpPr>
        <p:grpSp>
          <p:nvGrpSpPr>
            <p:cNvPr id="13342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216963" y="836251"/>
              <a:ext cx="5475004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4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</a:t>
              </a:r>
              <a:r>
                <a:rPr lang="en-US" altLang="ko-KR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1. </a:t>
              </a:r>
              <a:r>
                <a:rPr lang="en-US" altLang="ko-KR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CO</a:t>
              </a:r>
              <a:r>
                <a:rPr lang="en-US" altLang="ko-KR" sz="14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M</a:t>
              </a:r>
              <a:r>
                <a:rPr lang="en-US" altLang="ko-KR" sz="1400" b="1" spc="-24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P</a:t>
              </a:r>
              <a:r>
                <a:rPr lang="en-US" altLang="ko-KR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ANY</a:t>
              </a:r>
              <a:r>
                <a:rPr lang="en-US" altLang="ko-KR" sz="1400" b="1" spc="-5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 </a:t>
              </a:r>
              <a:r>
                <a:rPr lang="en-US" altLang="ko-KR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PR</a:t>
              </a:r>
              <a:r>
                <a:rPr lang="en-US" altLang="ko-KR" sz="14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OF</a:t>
              </a:r>
              <a:r>
                <a:rPr lang="en-US" altLang="ko-KR" sz="1400" b="1" spc="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I</a:t>
              </a:r>
              <a:r>
                <a:rPr lang="en-US" altLang="ko-KR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LE </a:t>
              </a:r>
              <a:endParaRPr lang="ko-KR" altLang="en-US" sz="1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aphicFrame>
        <p:nvGraphicFramePr>
          <p:cNvPr id="18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07972"/>
              </p:ext>
            </p:extLst>
          </p:nvPr>
        </p:nvGraphicFramePr>
        <p:xfrm>
          <a:off x="600075" y="1162854"/>
          <a:ext cx="7935912" cy="5380208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84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Profile</a:t>
                      </a:r>
                      <a:endParaRPr kumimoji="0" lang="ko-KR" altLang="ko-K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Remarks</a:t>
                      </a:r>
                      <a:endParaRPr kumimoji="0" lang="ko-KR" altLang="ko-K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Established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November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1, 2001.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Capital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USD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9.0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Million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Annual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Turnover</a:t>
                      </a:r>
                      <a:endParaRPr kumimoji="0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USD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42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Million (Year 20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Employees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 (Permanent Only)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26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Head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Office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RM 1114, 254, Beotkkot-ro, Geumcheon-gu,  Seoul,  Korea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0889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Overseas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Office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: P.O Box 11557, Zip 31961, Jubail Industrial City</a:t>
                      </a: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Thailand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264/21-22 Soi 16 Pridi Banomyong (Sukhumvit 71)RD.,</a:t>
                      </a: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                 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Prakanogunua, Wattana, Bangkok, Thailand, 10110</a:t>
                      </a: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Vietnam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 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No.9B, alley 39, Dinh Thon, Me Tri, Tu Liem, Hanoi</a:t>
                      </a: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Char char="-"/>
                        <a:tabLst>
                          <a:tab pos="161925" algn="l"/>
                        </a:tabLst>
                      </a:pP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Bangladesh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Rupayan Millennium Square, APT No.B-E-10(10th Floor),</a:t>
                      </a: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61925" marR="0" lvl="0" indent="-1079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w Cen MT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                  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Cha-69-70, North Badda, Progoti Sarani, Gulshan, Dhaka-1212, 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931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Equipment Depot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Workshop – The Kingdom of Saudi Arabia</a:t>
                      </a: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Warehouse – Korea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142">
                <a:tc>
                  <a:txBody>
                    <a:bodyPr/>
                    <a:lstStyle/>
                    <a:p>
                      <a:pPr marL="7302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Subsidiary</a:t>
                      </a: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Company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Yuhyun</a:t>
                      </a:r>
                      <a:r>
                        <a:rPr kumimoji="0" lang="ko-KR" alt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 </a:t>
                      </a: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Mirae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Tech </a:t>
                      </a: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Surjin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Industrial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Co.,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Ltd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–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Surjin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Machinery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Co.,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Ltd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–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Surjin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Steelform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Co.,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Ltd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–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kumimoji="0" lang="en-US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KTF Tech Co.,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Ltd</a:t>
                      </a:r>
                      <a:r>
                        <a:rPr kumimoji="0" lang="ko-KR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 – </a:t>
                      </a:r>
                      <a:r>
                        <a:rPr kumimoji="0" lang="ko-KR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Kyeonghee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53975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Yujin</a:t>
                      </a:r>
                      <a:r>
                        <a:rPr kumimoji="0" lang="en-US" altLang="ko-KR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Industry </a:t>
                      </a:r>
                      <a:endParaRPr kumimoji="0" lang="ko-KR" altLang="ko-KR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336" name="그룹 16"/>
          <p:cNvGrpSpPr>
            <a:grpSpLocks/>
          </p:cNvGrpSpPr>
          <p:nvPr/>
        </p:nvGrpSpPr>
        <p:grpSpPr bwMode="auto">
          <a:xfrm>
            <a:off x="223838" y="120336"/>
            <a:ext cx="8631237" cy="570227"/>
            <a:chOff x="223838" y="120336"/>
            <a:chExt cx="8631237" cy="570227"/>
          </a:xfrm>
        </p:grpSpPr>
        <p:grpSp>
          <p:nvGrpSpPr>
            <p:cNvPr id="13337" name="그룹 19"/>
            <p:cNvGrpSpPr>
              <a:grpSpLocks/>
            </p:cNvGrpSpPr>
            <p:nvPr/>
          </p:nvGrpSpPr>
          <p:grpSpPr bwMode="auto">
            <a:xfrm>
              <a:off x="223838" y="141288"/>
              <a:ext cx="8631237" cy="549275"/>
              <a:chOff x="223838" y="141288"/>
              <a:chExt cx="8631237" cy="549275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223838" y="141288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3341" name="그림 4" descr="서진 로고.pdf_page_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직사각형 19"/>
            <p:cNvSpPr/>
            <p:nvPr/>
          </p:nvSpPr>
          <p:spPr>
            <a:xfrm>
              <a:off x="258763" y="120336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0663" y="160338"/>
            <a:ext cx="4883150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회사 소개</a:t>
            </a:r>
          </a:p>
        </p:txBody>
      </p:sp>
      <p:grpSp>
        <p:nvGrpSpPr>
          <p:cNvPr id="39939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4) Cast In Place Pile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866"/>
              </p:ext>
            </p:extLst>
          </p:nvPr>
        </p:nvGraphicFramePr>
        <p:xfrm>
          <a:off x="444500" y="1720850"/>
          <a:ext cx="8293100" cy="2760663"/>
        </p:xfrm>
        <a:graphic>
          <a:graphicData uri="http://schemas.openxmlformats.org/drawingml/2006/table">
            <a:tbl>
              <a:tblPr/>
              <a:tblGrid>
                <a:gridCol w="45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/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 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HWY 40, R 270 and Bridge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UGCC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May.17 ~ Dec.17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Hessah Al Mubarak District Grand Sea Tower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First Group Company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Oct.19 ~ Jan.20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Structure A103 &amp; D201 Junction A &amp; D of</a:t>
                      </a:r>
                    </a:p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 University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Kuwait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Al Kharafi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Feb.20 ~ Jul.20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TUWAIQ Casting and Forging Facility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Doosan </a:t>
                      </a: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Enerbility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Feb.22 ~ Dec.22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783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NEOM Spine Dewatering </a:t>
                      </a: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Deepwell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Lot 5~7A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ACTION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Jan.23 ~ May.24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DW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34478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Ras Al </a:t>
                      </a: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Khair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Maaden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Phosphate 3 Ph-1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GEC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Jun.24 ~ Dec.24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CIP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86362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102350"/>
            <a:ext cx="7911091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CIP : Cast In-placed Pile (BORED PILE)        DW : </a:t>
            </a:r>
            <a:r>
              <a:rPr lang="en-US" altLang="ko-KR" sz="1200" b="1" spc="15" dirty="0" err="1">
                <a:solidFill>
                  <a:srgbClr val="FF0000"/>
                </a:solidFill>
                <a:ea typeface="HY헤드라인M" pitchFamily="18" charset="-127"/>
                <a:cs typeface="Tw Cen MT"/>
              </a:rPr>
              <a:t>DeepWell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9986" name="그룹 22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9988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9992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0663" y="160338"/>
            <a:ext cx="4883150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회사 소개</a:t>
            </a:r>
          </a:p>
        </p:txBody>
      </p:sp>
      <p:grpSp>
        <p:nvGrpSpPr>
          <p:cNvPr id="39939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5) Sheet Pile</a:t>
            </a:r>
          </a:p>
        </p:txBody>
      </p:sp>
      <p:sp>
        <p:nvSpPr>
          <p:cNvPr id="17" name="object 4"/>
          <p:cNvSpPr txBox="1"/>
          <p:nvPr/>
        </p:nvSpPr>
        <p:spPr>
          <a:xfrm>
            <a:off x="438150" y="610235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CIP : Cast In-placed Pile (BORED PILE)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9986" name="그룹 22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9988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9992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395"/>
              </p:ext>
            </p:extLst>
          </p:nvPr>
        </p:nvGraphicFramePr>
        <p:xfrm>
          <a:off x="609600" y="1981200"/>
          <a:ext cx="8226000" cy="2860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8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P</a:t>
                      </a:r>
                      <a:r>
                        <a:rPr sz="1200" b="0" spc="-6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R</a:t>
                      </a:r>
                      <a:r>
                        <a:rPr sz="1200" b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J</a:t>
                      </a:r>
                      <a:r>
                        <a:rPr sz="1200" b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ECT</a:t>
                      </a:r>
                      <a:r>
                        <a:rPr sz="1200" b="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sz="1200" b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NAME</a:t>
                      </a:r>
                      <a:endParaRPr sz="12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C</a:t>
                      </a:r>
                      <a:r>
                        <a:rPr sz="1200" b="0" spc="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sz="1200" b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UNT</a:t>
                      </a:r>
                      <a:r>
                        <a:rPr sz="1200" b="0" spc="-1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R</a:t>
                      </a:r>
                      <a:r>
                        <a:rPr sz="1200" b="0" spc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Y</a:t>
                      </a:r>
                      <a:endParaRPr sz="12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OWNER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/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MAIN CONTRACTOR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WORK PERIOD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4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1</a:t>
                      </a:r>
                      <a:endParaRPr sz="11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800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Human Utopia Cleve 1,2 Apartment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Vietnam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Inpung</a:t>
                      </a: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&amp; Daewoo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2011</a:t>
                      </a:r>
                      <a:endParaRPr sz="11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7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</a:t>
                      </a:r>
                      <a:endParaRPr sz="11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lang="en-US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Vietinbank</a:t>
                      </a: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Tower</a:t>
                      </a:r>
                      <a:r>
                        <a:rPr lang="en-US" sz="1100" b="0" baseline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Center (1</a:t>
                      </a:r>
                      <a:r>
                        <a:rPr lang="en-US" sz="1100" b="0" baseline="300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st</a:t>
                      </a:r>
                      <a:r>
                        <a:rPr lang="en-US" sz="1100" b="0" baseline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)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Vietnam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Kumho</a:t>
                      </a: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E&amp;C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2012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Jeddah</a:t>
                      </a:r>
                      <a:r>
                        <a:rPr lang="en-US" sz="1100" b="0" baseline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South Thermal Power Plant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Saudi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Hyundai Heavy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2013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0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Vietinbank</a:t>
                      </a:r>
                      <a:r>
                        <a:rPr lang="en-US" altLang="ko-KR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Tower</a:t>
                      </a:r>
                      <a:r>
                        <a:rPr lang="en-US" altLang="ko-KR" sz="1100" b="0" baseline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Center (2</a:t>
                      </a:r>
                      <a:r>
                        <a:rPr lang="en-US" altLang="ko-KR" sz="1100" b="0" baseline="300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nd</a:t>
                      </a:r>
                      <a:r>
                        <a:rPr lang="en-US" altLang="ko-KR" sz="1100" b="0" baseline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)</a:t>
                      </a:r>
                      <a:endParaRPr lang="en-US" altLang="ko-KR"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Vietnam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Hoabinh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2014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7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5</a:t>
                      </a:r>
                      <a:endParaRPr sz="11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800" algn="l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Yen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Hoa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Park</a:t>
                      </a:r>
                      <a:endParaRPr sz="11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Vietnam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Ocean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2014</a:t>
                      </a:r>
                      <a:endParaRPr sz="11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800" algn="l">
                        <a:lnSpc>
                          <a:spcPct val="100000"/>
                        </a:lnSpc>
                      </a:pPr>
                      <a:r>
                        <a:rPr lang="en-US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Mola</a:t>
                      </a: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CT-4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Vietnam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err="1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Booyoung</a:t>
                      </a:r>
                      <a:endParaRPr lang="en-US" altLang="ko-KR"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2017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6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Ulsan North Port Liquefied Gas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Daewoo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2022</a:t>
                      </a:r>
                      <a:endParaRPr sz="1100" b="0" dirty="0"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81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6) Stone Column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57067"/>
              </p:ext>
            </p:extLst>
          </p:nvPr>
        </p:nvGraphicFramePr>
        <p:xfrm>
          <a:off x="444500" y="1720850"/>
          <a:ext cx="8343900" cy="4351339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 Dikes Dongjin Zone5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KRCC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HID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Apr.11 ~ Feb.12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Illo-Mongtan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State Support Local</a:t>
                      </a:r>
                    </a:p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Road Ex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Jeollanam-do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DAEJIN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Dec.11 ~ May.12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 Steel Dangjin 3</a:t>
                      </a:r>
                      <a:r>
                        <a:rPr kumimoji="0" lang="en-US" altLang="ko-KR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rd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Blast</a:t>
                      </a:r>
                    </a:p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Furnace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 Steel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 E&amp;C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Mar.12 ~ Jun.12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Yanbu3 Power Plant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SWCC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SAMSUNG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ENG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Jun.13 ~ Apr.15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UHV Plant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Thailand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IRPC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Jul.13 ~ May.14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JAZAN REFINERY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(EPC #9)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Dec.13 ~ May.15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JAZAN REFINERY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(EPC #2)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HAL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Jul.14 ~ May.15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JAZAN REFINERY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(EPC #13)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HITACHI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Mar.15 ~ Aug.15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Wasit Sulfur Railcar Loading</a:t>
                      </a:r>
                    </a:p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Facilities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ARAMCO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POSCO E&amp;C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Aug.15 ~ Dec.15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Jubail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Hilton Hotel Project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Saudi Arabia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Hilton Hotel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Arts &amp; Craft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Dec.16 ~ Apr.17</a:t>
                      </a: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10235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SC:</a:t>
            </a: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Stone Column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6967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6969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6973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7) </a:t>
            </a:r>
            <a:r>
              <a:rPr lang="en-US" altLang="ko-KR" sz="1600" b="1" spc="-5" dirty="0" err="1">
                <a:solidFill>
                  <a:srgbClr val="0070C0"/>
                </a:solidFill>
                <a:ea typeface="HY헤드라인M" pitchFamily="18" charset="-127"/>
                <a:cs typeface="Tw Cen MT"/>
              </a:rPr>
              <a:t>Vibro</a:t>
            </a: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 Flotation</a:t>
            </a:r>
          </a:p>
        </p:txBody>
      </p:sp>
      <p:graphicFrame>
        <p:nvGraphicFramePr>
          <p:cNvPr id="1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93588"/>
              </p:ext>
            </p:extLst>
          </p:nvPr>
        </p:nvGraphicFramePr>
        <p:xfrm>
          <a:off x="444500" y="1720850"/>
          <a:ext cx="8343900" cy="4351339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OWNER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WORK PERIOD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SCOPE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Djen Djen Port Container Terminal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Algeria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Djen</a:t>
                      </a: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Djen</a:t>
                      </a: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Port Development Authority</a:t>
                      </a: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Daewoo E&amp;C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Apr.24 ~ Dec.24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VF</a:t>
                      </a: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438150" y="6102350"/>
            <a:ext cx="4538663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6680" indent="-94615" eaLnBrk="0" latinLnBrk="0" hangingPunct="0">
              <a:buFont typeface="Arial"/>
              <a:buChar char="•"/>
              <a:tabLst>
                <a:tab pos="106680" algn="l"/>
              </a:tabLst>
              <a:defRPr/>
            </a:pPr>
            <a:r>
              <a:rPr lang="en-US" altLang="ko-KR" sz="1200" b="1" spc="-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VF:</a:t>
            </a: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</a:t>
            </a:r>
            <a:r>
              <a:rPr lang="en-US" altLang="ko-KR" sz="1200" b="1" spc="15" dirty="0" err="1">
                <a:solidFill>
                  <a:srgbClr val="FF0000"/>
                </a:solidFill>
                <a:ea typeface="HY헤드라인M" pitchFamily="18" charset="-127"/>
                <a:cs typeface="Tw Cen MT"/>
              </a:rPr>
              <a:t>Vibro</a:t>
            </a:r>
            <a:r>
              <a:rPr lang="en-US" altLang="ko-KR" sz="1200" b="1" spc="15" dirty="0">
                <a:solidFill>
                  <a:srgbClr val="FF0000"/>
                </a:solidFill>
                <a:ea typeface="HY헤드라인M" pitchFamily="18" charset="-127"/>
                <a:cs typeface="Tw Cen MT"/>
              </a:rPr>
              <a:t> Flotation</a:t>
            </a:r>
            <a:endParaRPr lang="en-US" altLang="ko-KR" sz="1200" dirty="0">
              <a:solidFill>
                <a:srgbClr val="FF0000"/>
              </a:solidFill>
              <a:ea typeface="HY헤드라인M" pitchFamily="18" charset="-127"/>
              <a:cs typeface="Tw Cen MT"/>
            </a:endParaRPr>
          </a:p>
        </p:txBody>
      </p:sp>
      <p:grpSp>
        <p:nvGrpSpPr>
          <p:cNvPr id="36967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6969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6973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9276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19"/>
          <p:cNvGrpSpPr>
            <a:grpSpLocks/>
          </p:cNvGrpSpPr>
          <p:nvPr/>
        </p:nvGrpSpPr>
        <p:grpSpPr bwMode="auto">
          <a:xfrm>
            <a:off x="258763" y="933450"/>
            <a:ext cx="252412" cy="254000"/>
            <a:chOff x="258771" y="933523"/>
            <a:chExt cx="252254" cy="253842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8771" y="933523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87278" y="933523"/>
              <a:ext cx="123747" cy="123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58771" y="1063617"/>
              <a:ext cx="123747" cy="122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87278" y="1063617"/>
              <a:ext cx="123747" cy="12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lang="ko-KR" altLang="en-US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8"/>
          <p:cNvSpPr txBox="1"/>
          <p:nvPr/>
        </p:nvSpPr>
        <p:spPr>
          <a:xfrm>
            <a:off x="300038" y="1287463"/>
            <a:ext cx="7040562" cy="288925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lang="en-US" altLang="ko-KR" sz="1600" b="1" spc="-5" dirty="0">
                <a:solidFill>
                  <a:srgbClr val="0070C0"/>
                </a:solidFill>
                <a:ea typeface="HY헤드라인M" pitchFamily="18" charset="-127"/>
                <a:cs typeface="Tw Cen MT"/>
              </a:rPr>
              <a:t>8) Prefabricated Vertical Drain (PVD, PBD)</a:t>
            </a:r>
          </a:p>
        </p:txBody>
      </p:sp>
      <p:grpSp>
        <p:nvGrpSpPr>
          <p:cNvPr id="36967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36969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36973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 bwMode="auto">
          <a:xfrm>
            <a:off x="200025" y="885825"/>
            <a:ext cx="4924425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7. REFERENCE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62817"/>
              </p:ext>
            </p:extLst>
          </p:nvPr>
        </p:nvGraphicFramePr>
        <p:xfrm>
          <a:off x="449262" y="1654815"/>
          <a:ext cx="8343900" cy="4787174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Type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MAIN</a:t>
                      </a:r>
                    </a:p>
                    <a:p>
                      <a:pPr marL="1588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CONTRACTOR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Year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Quantity(M)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 Expressway Pkg 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Mirae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Geotech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Lab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dirty="0">
                          <a:latin typeface="HY헤드라인M" pitchFamily="18" charset="-127"/>
                          <a:ea typeface="HY헤드라인M" pitchFamily="18" charset="-127"/>
                        </a:rPr>
                        <a:t>2021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1,600,000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kumimoji="0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Busan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Echo Delta 2-4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+ </a:t>
                      </a:r>
                    </a:p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Leadin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PVD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Kukdong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dirty="0">
                          <a:latin typeface="HY헤드라인M" pitchFamily="18" charset="-127"/>
                          <a:ea typeface="HY헤드라인M" pitchFamily="18" charset="-127"/>
                        </a:rPr>
                        <a:t>2021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8,900,000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Songsan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Greencity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Pkg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 +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Air Hammer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Jangcha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dirty="0">
                          <a:latin typeface="HY헤드라인M" pitchFamily="18" charset="-127"/>
                          <a:ea typeface="HY헤드라인M" pitchFamily="18" charset="-127"/>
                        </a:rPr>
                        <a:t>2021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134,000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Stage 2-6 of the hinterland of the container wharf on the west side of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Busan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New Port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 + Air Hammer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KCC </a:t>
                      </a:r>
                    </a:p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2018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5,600,000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North-South Road Phase 2, Section 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 + Air Hammer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SK E&amp;C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2018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4,500,000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Incheon New Port Section 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 + Air Hammer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Hyundai E&amp;C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2018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1,800,000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HKIA 3Runway System – C3206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HONG KONG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Marine PVD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ZHEC-CCCC-CDC JV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13,000,000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Proposed Reclamation at Ayer </a:t>
                      </a:r>
                      <a:r>
                        <a:rPr kumimoji="0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Merbau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2 Project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SINGAPORE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Marine PVD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JTC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kumimoji="0" lang="ko-KR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Section 1 of </a:t>
                      </a:r>
                      <a:r>
                        <a:rPr kumimoji="0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Saemangeum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East-West 2-Axis Road Construction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KOREA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 + Air Hammer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GS E&amp;C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2016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1,700,000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Tuas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Terminal Project - 1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SINGAPORE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Hydraulic PVD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Daelim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Diap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JV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2016</a:t>
                      </a: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18,500,000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6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58,734,000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387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9575" y="4759325"/>
            <a:ext cx="1811338" cy="444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sz="2800" spc="-20" dirty="0">
                <a:solidFill>
                  <a:srgbClr val="FFFFFF"/>
                </a:solidFill>
                <a:latin typeface="Tw Cen MT"/>
                <a:ea typeface="HY헤드라인M" pitchFamily="18" charset="-127"/>
                <a:cs typeface="Tw Cen MT"/>
              </a:rPr>
              <a:t>THANK</a:t>
            </a:r>
            <a:r>
              <a:rPr sz="2800" spc="-5" dirty="0">
                <a:solidFill>
                  <a:srgbClr val="FFFFFF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w Cen MT"/>
                <a:ea typeface="HY헤드라인M" pitchFamily="18" charset="-127"/>
                <a:cs typeface="Tw Cen MT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Tw Cen MT"/>
                <a:ea typeface="HY헤드라인M" pitchFamily="18" charset="-127"/>
                <a:cs typeface="Tw Cen MT"/>
              </a:rPr>
              <a:t>OU</a:t>
            </a:r>
            <a:endParaRPr sz="2800" dirty="0">
              <a:latin typeface="Tw Cen MT"/>
              <a:ea typeface="HY헤드라인M" pitchFamily="18" charset="-127"/>
              <a:cs typeface="Tw Cen MT"/>
            </a:endParaRPr>
          </a:p>
        </p:txBody>
      </p:sp>
      <p:sp>
        <p:nvSpPr>
          <p:cNvPr id="40963" name="object 3"/>
          <p:cNvSpPr>
            <a:spLocks/>
          </p:cNvSpPr>
          <p:nvPr/>
        </p:nvSpPr>
        <p:spPr bwMode="auto">
          <a:xfrm>
            <a:off x="1560513" y="0"/>
            <a:ext cx="7583487" cy="4568825"/>
          </a:xfrm>
          <a:custGeom>
            <a:avLst/>
            <a:gdLst>
              <a:gd name="T0" fmla="*/ 0 w 7583424"/>
              <a:gd name="T1" fmla="*/ 4568571 h 4568952"/>
              <a:gd name="T2" fmla="*/ 7583613 w 7583424"/>
              <a:gd name="T3" fmla="*/ 4568571 h 4568952"/>
              <a:gd name="T4" fmla="*/ 7583613 w 7583424"/>
              <a:gd name="T5" fmla="*/ 0 h 4568952"/>
              <a:gd name="T6" fmla="*/ 0 w 7583424"/>
              <a:gd name="T7" fmla="*/ 0 h 4568952"/>
              <a:gd name="T8" fmla="*/ 0 w 7583424"/>
              <a:gd name="T9" fmla="*/ 4568571 h 4568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83424" h="4568952">
                <a:moveTo>
                  <a:pt x="0" y="4568952"/>
                </a:moveTo>
                <a:lnTo>
                  <a:pt x="7583424" y="4568952"/>
                </a:lnTo>
                <a:lnTo>
                  <a:pt x="7583424" y="0"/>
                </a:lnTo>
                <a:lnTo>
                  <a:pt x="0" y="0"/>
                </a:lnTo>
                <a:lnTo>
                  <a:pt x="0" y="4568952"/>
                </a:lnTo>
                <a:close/>
              </a:path>
            </a:pathLst>
          </a:custGeom>
          <a:solidFill>
            <a:srgbClr val="DCE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40964" name="object 4"/>
          <p:cNvSpPr>
            <a:spLocks noChangeArrowheads="1"/>
          </p:cNvSpPr>
          <p:nvPr/>
        </p:nvSpPr>
        <p:spPr bwMode="auto">
          <a:xfrm>
            <a:off x="1560513" y="0"/>
            <a:ext cx="7583487" cy="456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latinLnBrk="0" hangingPunct="0"/>
            <a:endParaRPr lang="ko-KR" altLang="ko-KR">
              <a:ea typeface="HY헤드라인M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6088" y="5540375"/>
            <a:ext cx="1044575" cy="258763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defRPr/>
            </a:pP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H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e</a:t>
            </a:r>
            <a:r>
              <a:rPr sz="1600" spc="-2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a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d</a:t>
            </a:r>
            <a:r>
              <a:rPr sz="1600" spc="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Of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f</a:t>
            </a:r>
            <a:r>
              <a:rPr sz="1600" spc="-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i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c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e</a:t>
            </a:r>
            <a:endParaRPr sz="1600" dirty="0">
              <a:latin typeface="Tw Cen MT"/>
              <a:ea typeface="HY헤드라인M" pitchFamily="18" charset="-127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6088" y="5783263"/>
            <a:ext cx="2660650" cy="503237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0" latinLnBrk="0" hangingPunct="0">
              <a:tabLst>
                <a:tab pos="675005" algn="l"/>
              </a:tabLst>
              <a:defRPr/>
            </a:pPr>
            <a:r>
              <a:rPr sz="1600" spc="-15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T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el	</a:t>
            </a:r>
            <a:r>
              <a:rPr sz="1600" spc="-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: 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+8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2</a:t>
            </a:r>
            <a:r>
              <a:rPr sz="1600" spc="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(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0</a:t>
            </a:r>
            <a:r>
              <a:rPr sz="1600" spc="-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)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7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0</a:t>
            </a:r>
            <a:r>
              <a:rPr sz="1600" spc="3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743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5</a:t>
            </a:r>
            <a:r>
              <a:rPr sz="1600" spc="3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002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0</a:t>
            </a:r>
            <a:endParaRPr sz="1600" dirty="0">
              <a:latin typeface="Tw Cen MT"/>
              <a:ea typeface="HY헤드라인M" pitchFamily="18" charset="-127"/>
              <a:cs typeface="Tw Cen MT"/>
            </a:endParaRPr>
          </a:p>
          <a:p>
            <a:pPr marL="12700" eaLnBrk="0" latinLnBrk="0" hangingPunct="0">
              <a:tabLst>
                <a:tab pos="647065" algn="l"/>
              </a:tabLst>
              <a:defRPr/>
            </a:pPr>
            <a:r>
              <a:rPr sz="1600" spc="-2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F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a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x	</a:t>
            </a:r>
            <a:r>
              <a:rPr sz="1600" spc="-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: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+82</a:t>
            </a:r>
            <a:r>
              <a:rPr sz="1600" spc="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(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0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)2</a:t>
            </a:r>
            <a:r>
              <a:rPr sz="1600" spc="2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211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3</a:t>
            </a:r>
            <a:r>
              <a:rPr sz="1600" spc="4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 </a:t>
            </a:r>
            <a:r>
              <a:rPr sz="1600" spc="-15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881</a:t>
            </a:r>
            <a:r>
              <a:rPr sz="1600" spc="-10" dirty="0">
                <a:solidFill>
                  <a:srgbClr val="775F54"/>
                </a:solidFill>
                <a:latin typeface="Tw Cen MT"/>
                <a:ea typeface="HY헤드라인M" pitchFamily="18" charset="-127"/>
                <a:cs typeface="Tw Cen MT"/>
              </a:rPr>
              <a:t>0</a:t>
            </a:r>
            <a:endParaRPr sz="1600" dirty="0">
              <a:latin typeface="Tw Cen MT"/>
              <a:ea typeface="HY헤드라인M" pitchFamily="18" charset="-127"/>
              <a:cs typeface="Tw Cen MT"/>
            </a:endParaRPr>
          </a:p>
        </p:txBody>
      </p:sp>
      <p:sp>
        <p:nvSpPr>
          <p:cNvPr id="40967" name="object 7"/>
          <p:cNvSpPr txBox="1">
            <a:spLocks noChangeArrowheads="1"/>
          </p:cNvSpPr>
          <p:nvPr/>
        </p:nvSpPr>
        <p:spPr bwMode="auto">
          <a:xfrm>
            <a:off x="1716088" y="6270625"/>
            <a:ext cx="2614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ko-KR" sz="1600" dirty="0" err="1">
                <a:solidFill>
                  <a:srgbClr val="775F54"/>
                </a:solidFill>
                <a:latin typeface="Tw Cen MT" pitchFamily="34" charset="0"/>
              </a:rPr>
              <a:t>E-Mail</a:t>
            </a:r>
            <a:r>
              <a:rPr lang="ko-KR" altLang="ko-KR" sz="1600" dirty="0">
                <a:solidFill>
                  <a:srgbClr val="775F54"/>
                </a:solidFill>
                <a:latin typeface="Tw Cen MT" pitchFamily="34" charset="0"/>
              </a:rPr>
              <a:t>  : </a:t>
            </a:r>
            <a:r>
              <a:rPr lang="en-US" altLang="ko-KR" sz="1600" dirty="0">
                <a:solidFill>
                  <a:srgbClr val="775F54"/>
                </a:solidFill>
                <a:latin typeface="Tw Cen MT" pitchFamily="34" charset="0"/>
              </a:rPr>
              <a:t>sjtech81@nate.com</a:t>
            </a:r>
          </a:p>
          <a:p>
            <a:pPr latinLnBrk="0"/>
            <a:r>
              <a:rPr lang="ko-KR" altLang="ko-KR" sz="1600" dirty="0" err="1">
                <a:solidFill>
                  <a:srgbClr val="775F54"/>
                </a:solidFill>
                <a:latin typeface="Tw Cen MT" pitchFamily="34" charset="0"/>
              </a:rPr>
              <a:t>Homepage</a:t>
            </a:r>
            <a:r>
              <a:rPr lang="ko-KR" altLang="ko-KR" sz="1600" dirty="0">
                <a:solidFill>
                  <a:srgbClr val="775F54"/>
                </a:solidFill>
                <a:latin typeface="Tw Cen MT" pitchFamily="34" charset="0"/>
              </a:rPr>
              <a:t>: www.sur</a:t>
            </a:r>
            <a:r>
              <a:rPr lang="en-US" altLang="ko-KR" sz="1600" dirty="0">
                <a:solidFill>
                  <a:srgbClr val="775F54"/>
                </a:solidFill>
                <a:latin typeface="Tw Cen MT" pitchFamily="34" charset="0"/>
              </a:rPr>
              <a:t>j</a:t>
            </a:r>
            <a:r>
              <a:rPr lang="ko-KR" altLang="ko-KR" sz="1600" dirty="0">
                <a:solidFill>
                  <a:srgbClr val="775F54"/>
                </a:solidFill>
                <a:latin typeface="Tw Cen MT" pitchFamily="34" charset="0"/>
              </a:rPr>
              <a:t>intech.co.kr</a:t>
            </a:r>
            <a:endParaRPr lang="en-US" altLang="ko-KR" sz="1600" dirty="0">
              <a:solidFill>
                <a:srgbClr val="775F54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223838" y="1320800"/>
            <a:ext cx="8688387" cy="510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eaLnBrk="0" latinLnBrk="0" hangingPunct="0">
              <a:lnSpc>
                <a:spcPct val="150000"/>
              </a:lnSpc>
              <a:defRPr/>
            </a:pPr>
            <a:endParaRPr lang="ko-KR" altLang="en-US" sz="1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4339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4379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/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/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/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/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2. </a:t>
              </a: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ORGANIZATION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340" name="그룹 49"/>
          <p:cNvGrpSpPr>
            <a:grpSpLocks/>
          </p:cNvGrpSpPr>
          <p:nvPr/>
        </p:nvGrpSpPr>
        <p:grpSpPr bwMode="auto">
          <a:xfrm>
            <a:off x="533400" y="1905000"/>
            <a:ext cx="8229600" cy="3962400"/>
            <a:chOff x="533400" y="1905000"/>
            <a:chExt cx="8229600" cy="3962400"/>
          </a:xfrm>
        </p:grpSpPr>
        <p:sp>
          <p:nvSpPr>
            <p:cNvPr id="14347" name="object 3"/>
            <p:cNvSpPr>
              <a:spLocks/>
            </p:cNvSpPr>
            <p:nvPr/>
          </p:nvSpPr>
          <p:spPr bwMode="auto">
            <a:xfrm>
              <a:off x="6378689" y="3606354"/>
              <a:ext cx="403111" cy="1418499"/>
            </a:xfrm>
            <a:custGeom>
              <a:avLst/>
              <a:gdLst>
                <a:gd name="T0" fmla="*/ 0 w 356743"/>
                <a:gd name="T1" fmla="*/ 0 h 1030858"/>
                <a:gd name="T2" fmla="*/ 0 w 356743"/>
                <a:gd name="T3" fmla="*/ 9629646 h 1030858"/>
                <a:gd name="T4" fmla="*/ 839151 w 356743"/>
                <a:gd name="T5" fmla="*/ 9629646 h 1030858"/>
                <a:gd name="T6" fmla="*/ 0 60000 65536"/>
                <a:gd name="T7" fmla="*/ 0 60000 65536"/>
                <a:gd name="T8" fmla="*/ 0 60000 65536"/>
                <a:gd name="T9" fmla="*/ 0 w 356743"/>
                <a:gd name="T10" fmla="*/ 0 h 1030858"/>
                <a:gd name="T11" fmla="*/ 356743 w 356743"/>
                <a:gd name="T12" fmla="*/ 1030858 h 1030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743" h="1030858">
                  <a:moveTo>
                    <a:pt x="0" y="0"/>
                  </a:moveTo>
                  <a:lnTo>
                    <a:pt x="0" y="1030858"/>
                  </a:lnTo>
                  <a:lnTo>
                    <a:pt x="356743" y="1030858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48" name="object 4"/>
            <p:cNvSpPr>
              <a:spLocks/>
            </p:cNvSpPr>
            <p:nvPr/>
          </p:nvSpPr>
          <p:spPr bwMode="auto">
            <a:xfrm>
              <a:off x="6378689" y="3391998"/>
              <a:ext cx="403111" cy="593647"/>
            </a:xfrm>
            <a:custGeom>
              <a:avLst/>
              <a:gdLst>
                <a:gd name="T0" fmla="*/ 0 w 356743"/>
                <a:gd name="T1" fmla="*/ 0 h 431418"/>
                <a:gd name="T2" fmla="*/ 0 w 356743"/>
                <a:gd name="T3" fmla="*/ 4030033 h 431418"/>
                <a:gd name="T4" fmla="*/ 839151 w 356743"/>
                <a:gd name="T5" fmla="*/ 4030033 h 431418"/>
                <a:gd name="T6" fmla="*/ 0 60000 65536"/>
                <a:gd name="T7" fmla="*/ 0 60000 65536"/>
                <a:gd name="T8" fmla="*/ 0 60000 65536"/>
                <a:gd name="T9" fmla="*/ 0 w 356743"/>
                <a:gd name="T10" fmla="*/ 0 h 431418"/>
                <a:gd name="T11" fmla="*/ 356743 w 356743"/>
                <a:gd name="T12" fmla="*/ 431418 h 4314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743" h="431418">
                  <a:moveTo>
                    <a:pt x="0" y="0"/>
                  </a:moveTo>
                  <a:lnTo>
                    <a:pt x="0" y="431418"/>
                  </a:lnTo>
                  <a:lnTo>
                    <a:pt x="356743" y="431418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49" name="object 5"/>
            <p:cNvSpPr>
              <a:spLocks/>
            </p:cNvSpPr>
            <p:nvPr/>
          </p:nvSpPr>
          <p:spPr bwMode="auto">
            <a:xfrm>
              <a:off x="4917613" y="2514600"/>
              <a:ext cx="2930987" cy="362271"/>
            </a:xfrm>
            <a:custGeom>
              <a:avLst/>
              <a:gdLst>
                <a:gd name="T0" fmla="*/ 0 w 2593848"/>
                <a:gd name="T1" fmla="*/ 0 h 263271"/>
                <a:gd name="T2" fmla="*/ 0 w 2593848"/>
                <a:gd name="T3" fmla="*/ 1230261 h 263271"/>
                <a:gd name="T4" fmla="*/ 6101404 w 2593848"/>
                <a:gd name="T5" fmla="*/ 1230261 h 263271"/>
                <a:gd name="T6" fmla="*/ 6101404 w 2593848"/>
                <a:gd name="T7" fmla="*/ 2459331 h 263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3848"/>
                <a:gd name="T13" fmla="*/ 0 h 263271"/>
                <a:gd name="T14" fmla="*/ 2593848 w 2593848"/>
                <a:gd name="T15" fmla="*/ 263271 h 263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3848" h="263271">
                  <a:moveTo>
                    <a:pt x="0" y="0"/>
                  </a:moveTo>
                  <a:lnTo>
                    <a:pt x="0" y="131699"/>
                  </a:lnTo>
                  <a:lnTo>
                    <a:pt x="2593848" y="131699"/>
                  </a:lnTo>
                  <a:lnTo>
                    <a:pt x="2593848" y="263271"/>
                  </a:lnTo>
                </a:path>
              </a:pathLst>
            </a:custGeom>
            <a:noFill/>
            <a:ln w="19050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0" name="object 6"/>
            <p:cNvSpPr>
              <a:spLocks/>
            </p:cNvSpPr>
            <p:nvPr/>
          </p:nvSpPr>
          <p:spPr bwMode="auto">
            <a:xfrm>
              <a:off x="3695572" y="3388486"/>
              <a:ext cx="386033" cy="2243351"/>
            </a:xfrm>
            <a:custGeom>
              <a:avLst/>
              <a:gdLst>
                <a:gd name="T0" fmla="*/ 0 w 341629"/>
                <a:gd name="T1" fmla="*/ 0 h 1630299"/>
                <a:gd name="T2" fmla="*/ 0 w 341629"/>
                <a:gd name="T3" fmla="*/ 15229192 h 1630299"/>
                <a:gd name="T4" fmla="*/ 803604 w 341629"/>
                <a:gd name="T5" fmla="*/ 15229192 h 1630299"/>
                <a:gd name="T6" fmla="*/ 0 60000 65536"/>
                <a:gd name="T7" fmla="*/ 0 60000 65536"/>
                <a:gd name="T8" fmla="*/ 0 60000 65536"/>
                <a:gd name="T9" fmla="*/ 0 w 341629"/>
                <a:gd name="T10" fmla="*/ 0 h 1630299"/>
                <a:gd name="T11" fmla="*/ 341629 w 341629"/>
                <a:gd name="T12" fmla="*/ 1630299 h 1630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629" h="1630299">
                  <a:moveTo>
                    <a:pt x="0" y="0"/>
                  </a:moveTo>
                  <a:lnTo>
                    <a:pt x="0" y="1630299"/>
                  </a:lnTo>
                  <a:lnTo>
                    <a:pt x="341629" y="1630299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1" name="object 7"/>
            <p:cNvSpPr>
              <a:spLocks/>
            </p:cNvSpPr>
            <p:nvPr/>
          </p:nvSpPr>
          <p:spPr bwMode="auto">
            <a:xfrm>
              <a:off x="3695572" y="3388485"/>
              <a:ext cx="386033" cy="1418499"/>
            </a:xfrm>
            <a:custGeom>
              <a:avLst/>
              <a:gdLst>
                <a:gd name="T0" fmla="*/ 0 w 341629"/>
                <a:gd name="T1" fmla="*/ 0 h 1030858"/>
                <a:gd name="T2" fmla="*/ 0 w 341629"/>
                <a:gd name="T3" fmla="*/ 9629646 h 1030858"/>
                <a:gd name="T4" fmla="*/ 803604 w 341629"/>
                <a:gd name="T5" fmla="*/ 9629646 h 1030858"/>
                <a:gd name="T6" fmla="*/ 0 60000 65536"/>
                <a:gd name="T7" fmla="*/ 0 60000 65536"/>
                <a:gd name="T8" fmla="*/ 0 60000 65536"/>
                <a:gd name="T9" fmla="*/ 0 w 341629"/>
                <a:gd name="T10" fmla="*/ 0 h 1030858"/>
                <a:gd name="T11" fmla="*/ 341629 w 341629"/>
                <a:gd name="T12" fmla="*/ 1030858 h 1030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629" h="1030858">
                  <a:moveTo>
                    <a:pt x="0" y="0"/>
                  </a:moveTo>
                  <a:lnTo>
                    <a:pt x="0" y="1030858"/>
                  </a:lnTo>
                  <a:lnTo>
                    <a:pt x="341629" y="1030858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2" name="object 8"/>
            <p:cNvSpPr>
              <a:spLocks/>
            </p:cNvSpPr>
            <p:nvPr/>
          </p:nvSpPr>
          <p:spPr bwMode="auto">
            <a:xfrm>
              <a:off x="3695572" y="3388486"/>
              <a:ext cx="386033" cy="593648"/>
            </a:xfrm>
            <a:custGeom>
              <a:avLst/>
              <a:gdLst>
                <a:gd name="T0" fmla="*/ 0 w 341629"/>
                <a:gd name="T1" fmla="*/ 0 h 431419"/>
                <a:gd name="T2" fmla="*/ 0 w 341629"/>
                <a:gd name="T3" fmla="*/ 4030024 h 431419"/>
                <a:gd name="T4" fmla="*/ 803604 w 341629"/>
                <a:gd name="T5" fmla="*/ 4030024 h 431419"/>
                <a:gd name="T6" fmla="*/ 0 60000 65536"/>
                <a:gd name="T7" fmla="*/ 0 60000 65536"/>
                <a:gd name="T8" fmla="*/ 0 60000 65536"/>
                <a:gd name="T9" fmla="*/ 0 w 341629"/>
                <a:gd name="T10" fmla="*/ 0 h 431419"/>
                <a:gd name="T11" fmla="*/ 341629 w 341629"/>
                <a:gd name="T12" fmla="*/ 431419 h 431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629" h="431419">
                  <a:moveTo>
                    <a:pt x="0" y="0"/>
                  </a:moveTo>
                  <a:lnTo>
                    <a:pt x="0" y="431419"/>
                  </a:lnTo>
                  <a:lnTo>
                    <a:pt x="341629" y="431419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3" name="object 9"/>
            <p:cNvSpPr>
              <a:spLocks/>
            </p:cNvSpPr>
            <p:nvPr/>
          </p:nvSpPr>
          <p:spPr bwMode="auto">
            <a:xfrm>
              <a:off x="4754881" y="2514600"/>
              <a:ext cx="45719" cy="362271"/>
            </a:xfrm>
            <a:custGeom>
              <a:avLst/>
              <a:gdLst>
                <a:gd name="T0" fmla="*/ 0 w 2667"/>
                <a:gd name="T1" fmla="*/ 0 h 263271"/>
                <a:gd name="T2" fmla="*/ 0 w 2667"/>
                <a:gd name="T3" fmla="*/ 1230261 h 263271"/>
                <a:gd name="T4" fmla="*/ 2147483647 w 2667"/>
                <a:gd name="T5" fmla="*/ 1230261 h 263271"/>
                <a:gd name="T6" fmla="*/ 2147483647 w 2667"/>
                <a:gd name="T7" fmla="*/ 2459331 h 263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7"/>
                <a:gd name="T13" fmla="*/ 0 h 263271"/>
                <a:gd name="T14" fmla="*/ 2667 w 2667"/>
                <a:gd name="T15" fmla="*/ 263271 h 263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7" h="263271">
                  <a:moveTo>
                    <a:pt x="0" y="0"/>
                  </a:moveTo>
                  <a:lnTo>
                    <a:pt x="0" y="131699"/>
                  </a:lnTo>
                  <a:lnTo>
                    <a:pt x="2667" y="131699"/>
                  </a:lnTo>
                  <a:lnTo>
                    <a:pt x="2667" y="263271"/>
                  </a:lnTo>
                </a:path>
              </a:pathLst>
            </a:custGeom>
            <a:noFill/>
            <a:ln w="19050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4" name="object 10"/>
            <p:cNvSpPr>
              <a:spLocks/>
            </p:cNvSpPr>
            <p:nvPr/>
          </p:nvSpPr>
          <p:spPr bwMode="auto">
            <a:xfrm>
              <a:off x="1001890" y="3388485"/>
              <a:ext cx="414892" cy="1418499"/>
            </a:xfrm>
            <a:custGeom>
              <a:avLst/>
              <a:gdLst>
                <a:gd name="T0" fmla="*/ 0 w 367169"/>
                <a:gd name="T1" fmla="*/ 0 h 1030858"/>
                <a:gd name="T2" fmla="*/ 0 w 367169"/>
                <a:gd name="T3" fmla="*/ 9629646 h 1030858"/>
                <a:gd name="T4" fmla="*/ 863673 w 367169"/>
                <a:gd name="T5" fmla="*/ 9629646 h 1030858"/>
                <a:gd name="T6" fmla="*/ 0 60000 65536"/>
                <a:gd name="T7" fmla="*/ 0 60000 65536"/>
                <a:gd name="T8" fmla="*/ 0 60000 65536"/>
                <a:gd name="T9" fmla="*/ 0 w 367169"/>
                <a:gd name="T10" fmla="*/ 0 h 1030858"/>
                <a:gd name="T11" fmla="*/ 367169 w 367169"/>
                <a:gd name="T12" fmla="*/ 1030858 h 1030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169" h="1030858">
                  <a:moveTo>
                    <a:pt x="0" y="0"/>
                  </a:moveTo>
                  <a:lnTo>
                    <a:pt x="0" y="1030858"/>
                  </a:lnTo>
                  <a:lnTo>
                    <a:pt x="367169" y="1030858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5" name="object 11"/>
            <p:cNvSpPr>
              <a:spLocks/>
            </p:cNvSpPr>
            <p:nvPr/>
          </p:nvSpPr>
          <p:spPr bwMode="auto">
            <a:xfrm>
              <a:off x="1001890" y="3388486"/>
              <a:ext cx="414892" cy="593648"/>
            </a:xfrm>
            <a:custGeom>
              <a:avLst/>
              <a:gdLst>
                <a:gd name="T0" fmla="*/ 0 w 367169"/>
                <a:gd name="T1" fmla="*/ 0 h 431419"/>
                <a:gd name="T2" fmla="*/ 0 w 367169"/>
                <a:gd name="T3" fmla="*/ 4030024 h 431419"/>
                <a:gd name="T4" fmla="*/ 863673 w 367169"/>
                <a:gd name="T5" fmla="*/ 4030024 h 431419"/>
                <a:gd name="T6" fmla="*/ 0 60000 65536"/>
                <a:gd name="T7" fmla="*/ 0 60000 65536"/>
                <a:gd name="T8" fmla="*/ 0 60000 65536"/>
                <a:gd name="T9" fmla="*/ 0 w 367169"/>
                <a:gd name="T10" fmla="*/ 0 h 431419"/>
                <a:gd name="T11" fmla="*/ 367169 w 367169"/>
                <a:gd name="T12" fmla="*/ 431419 h 431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169" h="431419">
                  <a:moveTo>
                    <a:pt x="0" y="0"/>
                  </a:moveTo>
                  <a:lnTo>
                    <a:pt x="0" y="431419"/>
                  </a:lnTo>
                  <a:lnTo>
                    <a:pt x="367169" y="431419"/>
                  </a:lnTo>
                </a:path>
              </a:pathLst>
            </a:custGeom>
            <a:noFill/>
            <a:ln w="25400">
              <a:solidFill>
                <a:srgbClr val="A0B4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6" name="object 12"/>
            <p:cNvSpPr>
              <a:spLocks/>
            </p:cNvSpPr>
            <p:nvPr/>
          </p:nvSpPr>
          <p:spPr bwMode="auto">
            <a:xfrm>
              <a:off x="1684206" y="2514600"/>
              <a:ext cx="2963994" cy="362271"/>
            </a:xfrm>
            <a:custGeom>
              <a:avLst/>
              <a:gdLst>
                <a:gd name="T0" fmla="*/ 6170144 w 2623057"/>
                <a:gd name="T1" fmla="*/ 0 h 263271"/>
                <a:gd name="T2" fmla="*/ 6170144 w 2623057"/>
                <a:gd name="T3" fmla="*/ 1230261 h 263271"/>
                <a:gd name="T4" fmla="*/ 0 w 2623057"/>
                <a:gd name="T5" fmla="*/ 1230261 h 263271"/>
                <a:gd name="T6" fmla="*/ 0 w 2623057"/>
                <a:gd name="T7" fmla="*/ 2459331 h 263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3057"/>
                <a:gd name="T13" fmla="*/ 0 h 263271"/>
                <a:gd name="T14" fmla="*/ 2623057 w 2623057"/>
                <a:gd name="T15" fmla="*/ 263271 h 263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3057" h="263271">
                  <a:moveTo>
                    <a:pt x="2623058" y="0"/>
                  </a:moveTo>
                  <a:lnTo>
                    <a:pt x="2623058" y="131699"/>
                  </a:lnTo>
                  <a:lnTo>
                    <a:pt x="0" y="131699"/>
                  </a:lnTo>
                  <a:lnTo>
                    <a:pt x="0" y="263271"/>
                  </a:lnTo>
                </a:path>
              </a:pathLst>
            </a:custGeom>
            <a:noFill/>
            <a:ln w="19050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357" name="object 13"/>
            <p:cNvSpPr>
              <a:spLocks noChangeArrowheads="1"/>
            </p:cNvSpPr>
            <p:nvPr/>
          </p:nvSpPr>
          <p:spPr bwMode="auto">
            <a:xfrm>
              <a:off x="3943841" y="1905000"/>
              <a:ext cx="1618759" cy="74656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29" name="object 14"/>
            <p:cNvSpPr txBox="1"/>
            <p:nvPr/>
          </p:nvSpPr>
          <p:spPr>
            <a:xfrm>
              <a:off x="4167188" y="2057400"/>
              <a:ext cx="1155700" cy="29686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algn="ctr" eaLnBrk="0" latinLnBrk="0" hangingPunct="0">
                <a:defRPr/>
              </a:pPr>
              <a:r>
                <a:rPr sz="1800" spc="-10" dirty="0">
                  <a:ea typeface="HY헤드라인M" pitchFamily="18" charset="-127"/>
                  <a:cs typeface="Calibri"/>
                </a:rPr>
                <a:t>C</a:t>
              </a:r>
              <a:r>
                <a:rPr sz="1800" spc="-35" dirty="0">
                  <a:ea typeface="HY헤드라인M" pitchFamily="18" charset="-127"/>
                  <a:cs typeface="Calibri"/>
                </a:rPr>
                <a:t>E</a:t>
              </a:r>
              <a:r>
                <a:rPr sz="1800" spc="-15" dirty="0">
                  <a:ea typeface="HY헤드라인M" pitchFamily="18" charset="-127"/>
                  <a:cs typeface="Calibri"/>
                </a:rPr>
                <a:t>O</a:t>
              </a:r>
              <a:endParaRPr sz="18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59" name="object 15"/>
            <p:cNvSpPr>
              <a:spLocks noChangeArrowheads="1"/>
            </p:cNvSpPr>
            <p:nvPr/>
          </p:nvSpPr>
          <p:spPr bwMode="auto">
            <a:xfrm>
              <a:off x="533400" y="2819400"/>
              <a:ext cx="2743200" cy="7151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31" name="object 16"/>
            <p:cNvSpPr txBox="1"/>
            <p:nvPr/>
          </p:nvSpPr>
          <p:spPr>
            <a:xfrm>
              <a:off x="762000" y="2971800"/>
              <a:ext cx="2590800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600" spc="-10" dirty="0">
                  <a:ea typeface="HY헤드라인M" pitchFamily="18" charset="-127"/>
                  <a:cs typeface="Calibri"/>
                </a:rPr>
                <a:t>Co</a:t>
              </a:r>
              <a:r>
                <a:rPr sz="1600" spc="-25" dirty="0">
                  <a:ea typeface="HY헤드라인M" pitchFamily="18" charset="-127"/>
                  <a:cs typeface="Calibri"/>
                </a:rPr>
                <a:t>m</a:t>
              </a:r>
              <a:r>
                <a:rPr sz="1600" spc="-20" dirty="0">
                  <a:ea typeface="HY헤드라인M" pitchFamily="18" charset="-127"/>
                  <a:cs typeface="Calibri"/>
                </a:rPr>
                <a:t>m</a:t>
              </a:r>
              <a:r>
                <a:rPr sz="1600" spc="-10" dirty="0">
                  <a:ea typeface="HY헤드라인M" pitchFamily="18" charset="-127"/>
                  <a:cs typeface="Calibri"/>
                </a:rPr>
                <a:t>e</a:t>
              </a:r>
              <a:r>
                <a:rPr sz="1600" spc="-45" dirty="0">
                  <a:ea typeface="HY헤드라인M" pitchFamily="18" charset="-127"/>
                  <a:cs typeface="Calibri"/>
                </a:rPr>
                <a:t>r</a:t>
              </a:r>
              <a:r>
                <a:rPr sz="1600" spc="-10" dirty="0">
                  <a:ea typeface="HY헤드라인M" pitchFamily="18" charset="-127"/>
                  <a:cs typeface="Calibri"/>
                </a:rPr>
                <a:t>cial</a:t>
              </a:r>
              <a:r>
                <a:rPr sz="1600" spc="25" dirty="0">
                  <a:ea typeface="HY헤드라인M" pitchFamily="18" charset="-127"/>
                  <a:cs typeface="Calibri"/>
                </a:rPr>
                <a:t> </a:t>
              </a:r>
              <a:r>
                <a:rPr sz="1600" spc="-15" dirty="0">
                  <a:ea typeface="HY헤드라인M" pitchFamily="18" charset="-127"/>
                  <a:cs typeface="Calibri"/>
                </a:rPr>
                <a:t>&amp;</a:t>
              </a:r>
              <a:r>
                <a:rPr sz="1600" spc="-5" dirty="0">
                  <a:ea typeface="HY헤드라인M" pitchFamily="18" charset="-127"/>
                  <a:cs typeface="Calibri"/>
                </a:rPr>
                <a:t> </a:t>
              </a:r>
              <a:r>
                <a:rPr sz="1600" spc="-10" dirty="0">
                  <a:ea typeface="HY헤드라인M" pitchFamily="18" charset="-127"/>
                  <a:cs typeface="Calibri"/>
                </a:rPr>
                <a:t>Suppo</a:t>
              </a:r>
              <a:r>
                <a:rPr sz="1600" spc="-20" dirty="0">
                  <a:ea typeface="HY헤드라인M" pitchFamily="18" charset="-127"/>
                  <a:cs typeface="Calibri"/>
                </a:rPr>
                <a:t>r</a:t>
              </a:r>
              <a:r>
                <a:rPr sz="1600" spc="-10" dirty="0">
                  <a:ea typeface="HY헤드라인M" pitchFamily="18" charset="-127"/>
                  <a:cs typeface="Calibri"/>
                </a:rPr>
                <a:t>t</a:t>
              </a:r>
              <a:endParaRPr sz="16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61" name="object 17"/>
            <p:cNvSpPr>
              <a:spLocks noChangeArrowheads="1"/>
            </p:cNvSpPr>
            <p:nvPr/>
          </p:nvSpPr>
          <p:spPr bwMode="auto">
            <a:xfrm>
              <a:off x="1351788" y="3757611"/>
              <a:ext cx="1558486" cy="50958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33" name="object 18"/>
            <p:cNvSpPr txBox="1"/>
            <p:nvPr/>
          </p:nvSpPr>
          <p:spPr>
            <a:xfrm>
              <a:off x="1989138" y="3886200"/>
              <a:ext cx="296862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0" dirty="0">
                  <a:ea typeface="HY헤드라인M" pitchFamily="18" charset="-127"/>
                  <a:cs typeface="Calibri"/>
                </a:rPr>
                <a:t>HR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63" name="object 19"/>
            <p:cNvSpPr>
              <a:spLocks noChangeArrowheads="1"/>
            </p:cNvSpPr>
            <p:nvPr/>
          </p:nvSpPr>
          <p:spPr bwMode="auto">
            <a:xfrm>
              <a:off x="1351788" y="4521708"/>
              <a:ext cx="1558486" cy="50749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35" name="object 20"/>
            <p:cNvSpPr txBox="1"/>
            <p:nvPr/>
          </p:nvSpPr>
          <p:spPr>
            <a:xfrm>
              <a:off x="1765300" y="4662488"/>
              <a:ext cx="749300" cy="36671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0" dirty="0">
                  <a:ea typeface="HY헤드라인M" pitchFamily="18" charset="-127"/>
                  <a:cs typeface="Calibri"/>
                </a:rPr>
                <a:t>Finance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65" name="object 21"/>
            <p:cNvSpPr>
              <a:spLocks noChangeArrowheads="1"/>
            </p:cNvSpPr>
            <p:nvPr/>
          </p:nvSpPr>
          <p:spPr bwMode="auto">
            <a:xfrm>
              <a:off x="3429000" y="2819400"/>
              <a:ext cx="2590800" cy="71510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37" name="object 22"/>
            <p:cNvSpPr txBox="1"/>
            <p:nvPr/>
          </p:nvSpPr>
          <p:spPr>
            <a:xfrm>
              <a:off x="4191000" y="2986088"/>
              <a:ext cx="1663700" cy="36671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600" spc="-10" dirty="0">
                  <a:ea typeface="HY헤드라인M" pitchFamily="18" charset="-127"/>
                  <a:cs typeface="Calibri"/>
                </a:rPr>
                <a:t>Op</a:t>
              </a:r>
              <a:r>
                <a:rPr sz="1600" spc="-15" dirty="0">
                  <a:ea typeface="HY헤드라인M" pitchFamily="18" charset="-127"/>
                  <a:cs typeface="Calibri"/>
                </a:rPr>
                <a:t>e</a:t>
              </a:r>
              <a:r>
                <a:rPr sz="1600" spc="-55" dirty="0">
                  <a:ea typeface="HY헤드라인M" pitchFamily="18" charset="-127"/>
                  <a:cs typeface="Calibri"/>
                </a:rPr>
                <a:t>r</a:t>
              </a:r>
              <a:r>
                <a:rPr sz="1600" spc="-20" dirty="0">
                  <a:ea typeface="HY헤드라인M" pitchFamily="18" charset="-127"/>
                  <a:cs typeface="Calibri"/>
                </a:rPr>
                <a:t>a</a:t>
              </a:r>
              <a:r>
                <a:rPr sz="1600" spc="-10" dirty="0">
                  <a:ea typeface="HY헤드라인M" pitchFamily="18" charset="-127"/>
                  <a:cs typeface="Calibri"/>
                </a:rPr>
                <a:t>t</a:t>
              </a:r>
              <a:r>
                <a:rPr sz="1600" dirty="0">
                  <a:ea typeface="HY헤드라인M" pitchFamily="18" charset="-127"/>
                  <a:cs typeface="Calibri"/>
                </a:rPr>
                <a:t>i</a:t>
              </a:r>
              <a:r>
                <a:rPr sz="1600" spc="-10" dirty="0">
                  <a:ea typeface="HY헤드라인M" pitchFamily="18" charset="-127"/>
                  <a:cs typeface="Calibri"/>
                </a:rPr>
                <a:t>on</a:t>
              </a:r>
              <a:endParaRPr sz="16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67" name="object 23"/>
            <p:cNvSpPr>
              <a:spLocks noChangeArrowheads="1"/>
            </p:cNvSpPr>
            <p:nvPr/>
          </p:nvSpPr>
          <p:spPr bwMode="auto">
            <a:xfrm>
              <a:off x="4038600" y="3757611"/>
              <a:ext cx="1556764" cy="50958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39" name="object 24"/>
            <p:cNvSpPr txBox="1"/>
            <p:nvPr/>
          </p:nvSpPr>
          <p:spPr>
            <a:xfrm>
              <a:off x="4202113" y="3886200"/>
              <a:ext cx="1131887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0" dirty="0">
                  <a:ea typeface="HY헤드라인M" pitchFamily="18" charset="-127"/>
                  <a:cs typeface="Calibri"/>
                </a:rPr>
                <a:t>En</a:t>
              </a:r>
              <a:r>
                <a:rPr sz="1400" spc="-5" dirty="0">
                  <a:ea typeface="HY헤드라인M" pitchFamily="18" charset="-127"/>
                  <a:cs typeface="Calibri"/>
                </a:rPr>
                <a:t>g</a:t>
              </a:r>
              <a:r>
                <a:rPr sz="1400" spc="-10" dirty="0">
                  <a:ea typeface="HY헤드라인M" pitchFamily="18" charset="-127"/>
                  <a:cs typeface="Calibri"/>
                </a:rPr>
                <a:t>inee</a:t>
              </a:r>
              <a:r>
                <a:rPr sz="1400" spc="-20" dirty="0">
                  <a:ea typeface="HY헤드라인M" pitchFamily="18" charset="-127"/>
                  <a:cs typeface="Calibri"/>
                </a:rPr>
                <a:t>r</a:t>
              </a:r>
              <a:r>
                <a:rPr sz="1400" spc="-10" dirty="0">
                  <a:ea typeface="HY헤드라인M" pitchFamily="18" charset="-127"/>
                  <a:cs typeface="Calibri"/>
                </a:rPr>
                <a:t>ing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69" name="object 25"/>
            <p:cNvSpPr>
              <a:spLocks noChangeArrowheads="1"/>
            </p:cNvSpPr>
            <p:nvPr/>
          </p:nvSpPr>
          <p:spPr bwMode="auto">
            <a:xfrm>
              <a:off x="4038600" y="4572000"/>
              <a:ext cx="1556764" cy="5074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41" name="object 26"/>
            <p:cNvSpPr txBox="1"/>
            <p:nvPr/>
          </p:nvSpPr>
          <p:spPr>
            <a:xfrm>
              <a:off x="4184650" y="4724400"/>
              <a:ext cx="1225550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0" dirty="0">
                  <a:ea typeface="HY헤드라인M" pitchFamily="18" charset="-127"/>
                  <a:cs typeface="Calibri"/>
                </a:rPr>
                <a:t>Con</a:t>
              </a:r>
              <a:r>
                <a:rPr sz="1400" spc="-30" dirty="0">
                  <a:ea typeface="HY헤드라인M" pitchFamily="18" charset="-127"/>
                  <a:cs typeface="Calibri"/>
                </a:rPr>
                <a:t>s</a:t>
              </a:r>
              <a:r>
                <a:rPr sz="1400" spc="-10" dirty="0">
                  <a:ea typeface="HY헤드라인M" pitchFamily="18" charset="-127"/>
                  <a:cs typeface="Calibri"/>
                </a:rPr>
                <a:t>truction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71" name="object 27"/>
            <p:cNvSpPr>
              <a:spLocks noChangeArrowheads="1"/>
            </p:cNvSpPr>
            <p:nvPr/>
          </p:nvSpPr>
          <p:spPr bwMode="auto">
            <a:xfrm>
              <a:off x="4038600" y="5359908"/>
              <a:ext cx="1556764" cy="5074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43" name="object 28"/>
            <p:cNvSpPr txBox="1"/>
            <p:nvPr/>
          </p:nvSpPr>
          <p:spPr>
            <a:xfrm>
              <a:off x="4256088" y="5500688"/>
              <a:ext cx="1023937" cy="36671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0" dirty="0">
                  <a:ea typeface="HY헤드라인M" pitchFamily="18" charset="-127"/>
                  <a:cs typeface="Calibri"/>
                </a:rPr>
                <a:t>Machinery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73" name="object 29"/>
            <p:cNvSpPr>
              <a:spLocks noChangeArrowheads="1"/>
            </p:cNvSpPr>
            <p:nvPr/>
          </p:nvSpPr>
          <p:spPr bwMode="auto">
            <a:xfrm>
              <a:off x="6172200" y="2819400"/>
              <a:ext cx="2590800" cy="7151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45" name="object 30"/>
            <p:cNvSpPr txBox="1"/>
            <p:nvPr/>
          </p:nvSpPr>
          <p:spPr>
            <a:xfrm>
              <a:off x="6326188" y="2971800"/>
              <a:ext cx="2212975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600" spc="-15" dirty="0">
                  <a:ea typeface="HY헤드라인M" pitchFamily="18" charset="-127"/>
                  <a:cs typeface="Calibri"/>
                </a:rPr>
                <a:t>B</a:t>
              </a:r>
              <a:r>
                <a:rPr sz="1600" spc="-10" dirty="0">
                  <a:ea typeface="HY헤드라인M" pitchFamily="18" charset="-127"/>
                  <a:cs typeface="Calibri"/>
                </a:rPr>
                <a:t>usine</a:t>
              </a:r>
              <a:r>
                <a:rPr sz="1600" spc="-15" dirty="0">
                  <a:ea typeface="HY헤드라인M" pitchFamily="18" charset="-127"/>
                  <a:cs typeface="Calibri"/>
                </a:rPr>
                <a:t>s</a:t>
              </a:r>
              <a:r>
                <a:rPr sz="1600" spc="-10" dirty="0">
                  <a:ea typeface="HY헤드라인M" pitchFamily="18" charset="-127"/>
                  <a:cs typeface="Calibri"/>
                </a:rPr>
                <a:t>s</a:t>
              </a:r>
              <a:r>
                <a:rPr sz="1600" spc="5" dirty="0">
                  <a:ea typeface="HY헤드라인M" pitchFamily="18" charset="-127"/>
                  <a:cs typeface="Calibri"/>
                </a:rPr>
                <a:t> </a:t>
              </a:r>
              <a:r>
                <a:rPr sz="1600" spc="-10" dirty="0">
                  <a:ea typeface="HY헤드라인M" pitchFamily="18" charset="-127"/>
                  <a:cs typeface="Calibri"/>
                </a:rPr>
                <a:t>D</a:t>
              </a:r>
              <a:r>
                <a:rPr sz="1600" spc="-25" dirty="0">
                  <a:ea typeface="HY헤드라인M" pitchFamily="18" charset="-127"/>
                  <a:cs typeface="Calibri"/>
                </a:rPr>
                <a:t>ev</a:t>
              </a:r>
              <a:r>
                <a:rPr sz="1600" spc="-10" dirty="0">
                  <a:ea typeface="HY헤드라인M" pitchFamily="18" charset="-127"/>
                  <a:cs typeface="Calibri"/>
                </a:rPr>
                <a:t>elop</a:t>
              </a:r>
              <a:r>
                <a:rPr sz="1600" spc="-25" dirty="0">
                  <a:ea typeface="HY헤드라인M" pitchFamily="18" charset="-127"/>
                  <a:cs typeface="Calibri"/>
                </a:rPr>
                <a:t>m</a:t>
              </a:r>
              <a:r>
                <a:rPr sz="1600" spc="-10" dirty="0">
                  <a:ea typeface="HY헤드라인M" pitchFamily="18" charset="-127"/>
                  <a:cs typeface="Calibri"/>
                </a:rPr>
                <a:t>e</a:t>
              </a:r>
              <a:r>
                <a:rPr sz="1600" spc="-25" dirty="0">
                  <a:ea typeface="HY헤드라인M" pitchFamily="18" charset="-127"/>
                  <a:cs typeface="Calibri"/>
                </a:rPr>
                <a:t>n</a:t>
              </a:r>
              <a:r>
                <a:rPr sz="1600" spc="-10" dirty="0">
                  <a:ea typeface="HY헤드라인M" pitchFamily="18" charset="-127"/>
                  <a:cs typeface="Calibri"/>
                </a:rPr>
                <a:t>t</a:t>
              </a:r>
              <a:endParaRPr sz="16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75" name="object 31"/>
            <p:cNvSpPr>
              <a:spLocks noChangeArrowheads="1"/>
            </p:cNvSpPr>
            <p:nvPr/>
          </p:nvSpPr>
          <p:spPr bwMode="auto">
            <a:xfrm>
              <a:off x="6586728" y="3617976"/>
              <a:ext cx="1556764" cy="5074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47" name="object 32"/>
            <p:cNvSpPr txBox="1"/>
            <p:nvPr/>
          </p:nvSpPr>
          <p:spPr>
            <a:xfrm>
              <a:off x="6889750" y="3748088"/>
              <a:ext cx="874713" cy="36671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5" dirty="0">
                  <a:ea typeface="HY헤드라인M" pitchFamily="18" charset="-127"/>
                  <a:cs typeface="Calibri"/>
                </a:rPr>
                <a:t>O</a:t>
              </a:r>
              <a:r>
                <a:rPr sz="1400" spc="-25" dirty="0">
                  <a:ea typeface="HY헤드라인M" pitchFamily="18" charset="-127"/>
                  <a:cs typeface="Calibri"/>
                </a:rPr>
                <a:t>v</a:t>
              </a:r>
              <a:r>
                <a:rPr sz="1400" spc="-10" dirty="0">
                  <a:ea typeface="HY헤드라인M" pitchFamily="18" charset="-127"/>
                  <a:cs typeface="Calibri"/>
                </a:rPr>
                <a:t>e</a:t>
              </a:r>
              <a:r>
                <a:rPr sz="1400" spc="-45" dirty="0">
                  <a:ea typeface="HY헤드라인M" pitchFamily="18" charset="-127"/>
                  <a:cs typeface="Calibri"/>
                </a:rPr>
                <a:t>r</a:t>
              </a:r>
              <a:r>
                <a:rPr sz="1400" spc="-10" dirty="0">
                  <a:ea typeface="HY헤드라인M" pitchFamily="18" charset="-127"/>
                  <a:cs typeface="Calibri"/>
                </a:rPr>
                <a:t>seas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  <p:sp>
          <p:nvSpPr>
            <p:cNvPr id="14377" name="object 33"/>
            <p:cNvSpPr>
              <a:spLocks noChangeArrowheads="1"/>
            </p:cNvSpPr>
            <p:nvPr/>
          </p:nvSpPr>
          <p:spPr bwMode="auto">
            <a:xfrm>
              <a:off x="6781800" y="4722015"/>
              <a:ext cx="1556764" cy="5074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latinLnBrk="0" hangingPunct="0"/>
              <a:endParaRPr lang="ko-KR" altLang="ko-KR">
                <a:ea typeface="HY헤드라인M" pitchFamily="18" charset="-127"/>
              </a:endParaRPr>
            </a:p>
          </p:txBody>
        </p:sp>
        <p:sp>
          <p:nvSpPr>
            <p:cNvPr id="49" name="object 34"/>
            <p:cNvSpPr txBox="1"/>
            <p:nvPr/>
          </p:nvSpPr>
          <p:spPr>
            <a:xfrm>
              <a:off x="7121525" y="4854575"/>
              <a:ext cx="904875" cy="36671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0" latinLnBrk="0" hangingPunct="0">
                <a:defRPr/>
              </a:pPr>
              <a:r>
                <a:rPr sz="1400" spc="-10" dirty="0">
                  <a:ea typeface="HY헤드라인M" pitchFamily="18" charset="-127"/>
                  <a:cs typeface="Calibri"/>
                </a:rPr>
                <a:t>Dome</a:t>
              </a:r>
              <a:r>
                <a:rPr sz="1400" spc="-20" dirty="0">
                  <a:ea typeface="HY헤드라인M" pitchFamily="18" charset="-127"/>
                  <a:cs typeface="Calibri"/>
                </a:rPr>
                <a:t>s</a:t>
              </a:r>
              <a:r>
                <a:rPr sz="1400" spc="-5" dirty="0">
                  <a:ea typeface="HY헤드라인M" pitchFamily="18" charset="-127"/>
                  <a:cs typeface="Calibri"/>
                </a:rPr>
                <a:t>t</a:t>
              </a:r>
              <a:r>
                <a:rPr sz="1400" spc="-10" dirty="0">
                  <a:ea typeface="HY헤드라인M" pitchFamily="18" charset="-127"/>
                  <a:cs typeface="Calibri"/>
                </a:rPr>
                <a:t>ic</a:t>
              </a:r>
              <a:endParaRPr sz="1400" dirty="0">
                <a:ea typeface="HY헤드라인M" pitchFamily="18" charset="-127"/>
                <a:cs typeface="Calibri"/>
              </a:endParaRPr>
            </a:p>
          </p:txBody>
        </p:sp>
      </p:grpSp>
      <p:grpSp>
        <p:nvGrpSpPr>
          <p:cNvPr id="14341" name="그룹 47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4342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4346" name="그림 4" descr="서진 로고.pdf_page_1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" name="직사각형 50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5B78C3FA-20C2-411D-B40A-4FE0F9A73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48549"/>
              </p:ext>
            </p:extLst>
          </p:nvPr>
        </p:nvGraphicFramePr>
        <p:xfrm>
          <a:off x="254000" y="1749425"/>
          <a:ext cx="8636000" cy="4684713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68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Business Registration</a:t>
                      </a: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6000"/>
                        </a:lnSpc>
                        <a:defRPr/>
                      </a:pPr>
                      <a:r>
                        <a:rPr lang="en-US" altLang="ko-KR" sz="1100" dirty="0">
                          <a:latin typeface="HY헤드라인M" pitchFamily="18" charset="-127"/>
                          <a:ea typeface="HY헤드라인M" pitchFamily="18" charset="-127"/>
                        </a:rPr>
                        <a:t>Certification of International Contractor</a:t>
                      </a:r>
                      <a:endParaRPr lang="ko-KR" altLang="ko-KR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 bwMode="auto">
          <a:xfrm>
            <a:off x="223838" y="1320800"/>
            <a:ext cx="8688387" cy="510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eaLnBrk="0" latinLnBrk="0" hangingPunct="0">
              <a:lnSpc>
                <a:spcPct val="150000"/>
              </a:lnSpc>
              <a:defRPr/>
            </a:pPr>
            <a:endParaRPr lang="ko-KR" altLang="en-US" sz="1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5380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5391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3.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CERTIFICATE</a:t>
              </a: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STATUS 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5" name="object 15"/>
          <p:cNvSpPr txBox="1"/>
          <p:nvPr/>
        </p:nvSpPr>
        <p:spPr>
          <a:xfrm>
            <a:off x="485775" y="1296988"/>
            <a:ext cx="3711575" cy="404812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buFont typeface=""/>
              <a:buChar char="■"/>
              <a:tabLst>
                <a:tab pos="245745" algn="l"/>
              </a:tabLst>
              <a:defRPr/>
            </a:pPr>
            <a:r>
              <a:rPr sz="160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R</a:t>
            </a:r>
            <a:r>
              <a:rPr sz="1600" spc="-1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E</a:t>
            </a:r>
            <a:r>
              <a:rPr sz="1600" spc="-2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P</a:t>
            </a:r>
            <a:r>
              <a:rPr sz="160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UBLIC OF </a:t>
            </a:r>
            <a:r>
              <a:rPr sz="1600" spc="-95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K</a:t>
            </a:r>
            <a:r>
              <a:rPr sz="160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O</a:t>
            </a:r>
            <a:r>
              <a:rPr sz="1600" spc="-1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R</a:t>
            </a:r>
            <a:r>
              <a:rPr sz="1600" spc="-3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E</a:t>
            </a:r>
            <a:r>
              <a:rPr sz="1600" spc="-15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A</a:t>
            </a:r>
            <a:endParaRPr sz="1600" dirty="0">
              <a:ea typeface="HY헤드라인M" pitchFamily="18" charset="-127"/>
              <a:cs typeface="Calibri"/>
            </a:endParaRPr>
          </a:p>
        </p:txBody>
      </p:sp>
      <p:sp>
        <p:nvSpPr>
          <p:cNvPr id="15383" name="object 3"/>
          <p:cNvSpPr>
            <a:spLocks noChangeArrowheads="1"/>
          </p:cNvSpPr>
          <p:nvPr/>
        </p:nvSpPr>
        <p:spPr bwMode="auto">
          <a:xfrm>
            <a:off x="1021430" y="1889125"/>
            <a:ext cx="2969455" cy="36718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latinLnBrk="0" hangingPunct="0"/>
            <a:endParaRPr lang="ko-KR" altLang="ko-KR" sz="1200">
              <a:ea typeface="HY헤드라인M" pitchFamily="18" charset="-127"/>
            </a:endParaRPr>
          </a:p>
        </p:txBody>
      </p:sp>
      <p:grpSp>
        <p:nvGrpSpPr>
          <p:cNvPr id="15385" name="그룹 20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5386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5390" name="그림 4" descr="서진 로고.pdf_page_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직사각형 22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E1C79F97-953E-434F-AD13-FFB936E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28" y="1889125"/>
            <a:ext cx="3072076" cy="3671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4892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254000" y="1749425"/>
          <a:ext cx="8636000" cy="4684713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68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Business Registration</a:t>
                      </a: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6000"/>
                        </a:lnSpc>
                        <a:defRPr/>
                      </a:pPr>
                      <a:r>
                        <a:rPr lang="ko-KR" altLang="ko-KR" sz="1100" dirty="0">
                          <a:latin typeface="HY헤드라인M" pitchFamily="18" charset="-127"/>
                          <a:ea typeface="HY헤드라인M" pitchFamily="18" charset="-127"/>
                        </a:rPr>
                        <a:t>SAUDI ARAMCO VENDOR NO. 10046775 </a:t>
                      </a:r>
                      <a:endParaRPr lang="en-US" altLang="ko-KR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2700" algn="ctr">
                        <a:lnSpc>
                          <a:spcPct val="116000"/>
                        </a:lnSpc>
                        <a:defRPr/>
                      </a:pPr>
                      <a:r>
                        <a:rPr lang="ko-KR" altLang="ko-KR" sz="1100" dirty="0">
                          <a:latin typeface="HY헤드라인M" pitchFamily="18" charset="-127"/>
                          <a:ea typeface="HY헤드라인M" pitchFamily="18" charset="-127"/>
                        </a:rPr>
                        <a:t>ROYAL COMMISSION NO. RCJ000080</a:t>
                      </a: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 bwMode="auto">
          <a:xfrm>
            <a:off x="223838" y="1320800"/>
            <a:ext cx="8688387" cy="510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eaLnBrk="0" latinLnBrk="0" hangingPunct="0">
              <a:lnSpc>
                <a:spcPct val="150000"/>
              </a:lnSpc>
              <a:defRPr/>
            </a:pPr>
            <a:endParaRPr lang="ko-KR" altLang="en-US" sz="1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6401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6413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3.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CERTIFICATE</a:t>
              </a: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STATUS 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5" name="object 15"/>
          <p:cNvSpPr txBox="1"/>
          <p:nvPr/>
        </p:nvSpPr>
        <p:spPr>
          <a:xfrm>
            <a:off x="485775" y="1296988"/>
            <a:ext cx="3711575" cy="404812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buFont typeface=""/>
              <a:buChar char="■"/>
              <a:tabLst>
                <a:tab pos="245745" algn="l"/>
              </a:tabLst>
              <a:defRPr/>
            </a:pPr>
            <a:r>
              <a:rPr lang="en-US" altLang="ko-KR" sz="1600" spc="-15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S</a:t>
            </a:r>
            <a:r>
              <a:rPr lang="en-US" altLang="ko-KR" sz="1600" spc="-40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A</a:t>
            </a:r>
            <a:r>
              <a:rPr lang="en-US" altLang="ko-KR" sz="1600" spc="-15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U</a:t>
            </a:r>
            <a:r>
              <a:rPr lang="en-US" altLang="ko-KR" sz="1600" spc="-25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D</a:t>
            </a:r>
            <a:r>
              <a:rPr lang="en-US" altLang="ko-KR" sz="1600" spc="-5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I</a:t>
            </a:r>
            <a:r>
              <a:rPr lang="en-US" altLang="ko-KR" sz="1600" spc="-10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 ARAB</a:t>
            </a:r>
            <a:r>
              <a:rPr lang="en-US" altLang="ko-KR" sz="1600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I</a:t>
            </a:r>
            <a:r>
              <a:rPr lang="en-US" altLang="ko-KR" sz="1600" spc="-15" dirty="0">
                <a:solidFill>
                  <a:srgbClr val="1F487C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HY헤드라인M" pitchFamily="18" charset="-127"/>
                <a:cs typeface="Calibri"/>
              </a:rPr>
              <a:t>A</a:t>
            </a:r>
            <a:endParaRPr lang="en-US" altLang="ko-KR" sz="1600" dirty="0">
              <a:effectLst>
                <a:outerShdw sx="1000" sy="1000" algn="ctr" rotWithShape="0">
                  <a:srgbClr val="000000"/>
                </a:outerShdw>
              </a:effectLst>
              <a:ea typeface="HY헤드라인M" pitchFamily="18" charset="-127"/>
              <a:cs typeface="Calibri"/>
            </a:endParaRPr>
          </a:p>
        </p:txBody>
      </p:sp>
      <p:grpSp>
        <p:nvGrpSpPr>
          <p:cNvPr id="16403" name="그룹 18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6408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6412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직사각형 22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object 7"/>
          <p:cNvSpPr/>
          <p:nvPr/>
        </p:nvSpPr>
        <p:spPr>
          <a:xfrm>
            <a:off x="5042427" y="1840469"/>
            <a:ext cx="3348000" cy="3816000"/>
          </a:xfrm>
          <a:prstGeom prst="rect">
            <a:avLst/>
          </a:prstGeom>
          <a:blipFill>
            <a:blip r:embed="rId3" cstate="print"/>
            <a:srcRect/>
            <a:stretch>
              <a:fillRect l="-1699" t="-744" r="-1617" b="-11882"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eaLnBrk="0" latinLnBrk="0" hangingPunct="0">
              <a:defRPr/>
            </a:pPr>
            <a:endParaRPr>
              <a:ea typeface="HY헤드라인M" pitchFamily="18" charset="-127"/>
            </a:endParaRPr>
          </a:p>
        </p:txBody>
      </p:sp>
      <p:sp>
        <p:nvSpPr>
          <p:cNvPr id="16407" name="object 16"/>
          <p:cNvSpPr>
            <a:spLocks noChangeArrowheads="1"/>
          </p:cNvSpPr>
          <p:nvPr/>
        </p:nvSpPr>
        <p:spPr bwMode="auto">
          <a:xfrm>
            <a:off x="747713" y="1852613"/>
            <a:ext cx="3348037" cy="3816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latinLnBrk="0" hangingPunct="0"/>
            <a:endParaRPr lang="ko-KR" altLang="ko-KR"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5345"/>
              </p:ext>
            </p:extLst>
          </p:nvPr>
        </p:nvGraphicFramePr>
        <p:xfrm>
          <a:off x="254000" y="1749425"/>
          <a:ext cx="8636001" cy="4684713"/>
        </p:xfrm>
        <a:graphic>
          <a:graphicData uri="http://schemas.openxmlformats.org/drawingml/2006/table">
            <a:tbl>
              <a:tblPr/>
              <a:tblGrid>
                <a:gridCol w="287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68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Business Registration</a:t>
                      </a: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Business Registration</a:t>
                      </a: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Business Registration</a:t>
                      </a:r>
                      <a:endParaRPr lang="en-US" altLang="ko-KR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 bwMode="auto">
          <a:xfrm>
            <a:off x="223838" y="1320800"/>
            <a:ext cx="8688387" cy="510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eaLnBrk="0" latinLnBrk="0" hangingPunct="0">
              <a:lnSpc>
                <a:spcPct val="150000"/>
              </a:lnSpc>
              <a:defRPr/>
            </a:pPr>
            <a:endParaRPr lang="ko-KR" altLang="en-US" sz="1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5380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5391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3.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CERTIFICATE</a:t>
              </a: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STATUS 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5" name="object 15"/>
          <p:cNvSpPr txBox="1"/>
          <p:nvPr/>
        </p:nvSpPr>
        <p:spPr>
          <a:xfrm>
            <a:off x="485775" y="1296988"/>
            <a:ext cx="1582307" cy="404812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buFont typeface=""/>
              <a:buChar char="■"/>
              <a:tabLst>
                <a:tab pos="245745" algn="l"/>
              </a:tabLst>
              <a:defRPr/>
            </a:pPr>
            <a:r>
              <a:rPr lang="en-US" sz="160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Bangladesh</a:t>
            </a:r>
            <a:endParaRPr sz="1600" dirty="0">
              <a:ea typeface="HY헤드라인M" pitchFamily="18" charset="-127"/>
              <a:cs typeface="Calibri"/>
            </a:endParaRPr>
          </a:p>
        </p:txBody>
      </p:sp>
      <p:grpSp>
        <p:nvGrpSpPr>
          <p:cNvPr id="15385" name="그룹 20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5386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5390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직사각형 22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object 15">
            <a:extLst>
              <a:ext uri="{FF2B5EF4-FFF2-40B4-BE49-F238E27FC236}">
                <a16:creationId xmlns:a16="http://schemas.microsoft.com/office/drawing/2014/main" id="{79ABBC51-A062-4245-915D-55A9A32D9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917692"/>
            <a:ext cx="2713082" cy="3739624"/>
          </a:xfrm>
          <a:prstGeom prst="rect">
            <a:avLst/>
          </a:prstGeom>
          <a:blipFill dpi="0" rotWithShape="1">
            <a:blip r:embed="rId3"/>
            <a:srcRect/>
            <a:stretch>
              <a:fillRect l="-10191" t="-10555" r="-9516" b="-1349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latinLnBrk="0" hangingPunct="0"/>
            <a:endParaRPr lang="ko-KR" altLang="ko-KR">
              <a:ea typeface="HY헤드라인M" pitchFamily="18" charset="-127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C695A10F-C596-4DAE-9C06-9114422B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312" y="1894191"/>
            <a:ext cx="2713082" cy="3708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latinLnBrk="0" hangingPunct="0"/>
            <a:endParaRPr lang="ko-KR" altLang="ko-KR" dirty="0">
              <a:ea typeface="HY헤드라인M" pitchFamily="18" charset="-127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78F75C93-9739-4F77-BDD0-5851DF70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45" y="1894191"/>
            <a:ext cx="2713080" cy="3708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latinLnBrk="0" hangingPunct="0"/>
            <a:endParaRPr lang="ko-KR" altLang="ko-KR">
              <a:ea typeface="HY헤드라인M" pitchFamily="18" charset="-127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1AC7CA90-1330-40BB-BF0B-7246554B6FE0}"/>
              </a:ext>
            </a:extLst>
          </p:cNvPr>
          <p:cNvSpPr txBox="1"/>
          <p:nvPr/>
        </p:nvSpPr>
        <p:spPr>
          <a:xfrm>
            <a:off x="3382799" y="1296988"/>
            <a:ext cx="1351571" cy="404812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buFont typeface=""/>
              <a:buChar char="■"/>
              <a:tabLst>
                <a:tab pos="245745" algn="l"/>
              </a:tabLst>
              <a:defRPr/>
            </a:pPr>
            <a:r>
              <a:rPr lang="en-US" altLang="ko-KR" sz="1600" spc="-10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TH</a:t>
            </a:r>
            <a:r>
              <a:rPr lang="en-US" altLang="ko-KR" sz="1600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A</a:t>
            </a:r>
            <a:r>
              <a:rPr lang="en-US" altLang="ko-KR" sz="1600" spc="5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I</a:t>
            </a:r>
            <a:r>
              <a:rPr lang="en-US" altLang="ko-KR" sz="1600" spc="-10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LA</a:t>
            </a:r>
            <a:r>
              <a:rPr lang="en-US" altLang="ko-KR" sz="1600" spc="-15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ND</a:t>
            </a:r>
            <a:endParaRPr lang="en-US" altLang="ko-KR" sz="1600" dirty="0">
              <a:ea typeface="HY헤드라인M" pitchFamily="18" charset="-127"/>
              <a:cs typeface="Tw Cen MT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CC29A663-5186-4057-94B8-97A8BA4B5A59}"/>
              </a:ext>
            </a:extLst>
          </p:cNvPr>
          <p:cNvSpPr txBox="1"/>
          <p:nvPr/>
        </p:nvSpPr>
        <p:spPr>
          <a:xfrm>
            <a:off x="6265291" y="1316037"/>
            <a:ext cx="1116012" cy="288925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buFont typeface=""/>
              <a:buChar char="■"/>
              <a:tabLst>
                <a:tab pos="245745" algn="l"/>
              </a:tabLst>
              <a:defRPr/>
            </a:pPr>
            <a:r>
              <a:rPr sz="1600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V</a:t>
            </a:r>
            <a:r>
              <a:rPr sz="1600" spc="5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I</a:t>
            </a:r>
            <a:r>
              <a:rPr sz="1600" spc="-10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E</a:t>
            </a:r>
            <a:r>
              <a:rPr sz="1600" spc="-5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T</a:t>
            </a:r>
            <a:r>
              <a:rPr sz="1600" spc="-15" dirty="0">
                <a:solidFill>
                  <a:srgbClr val="1F487C"/>
                </a:solidFill>
                <a:ea typeface="HY헤드라인M" pitchFamily="18" charset="-127"/>
                <a:cs typeface="Tw Cen MT"/>
              </a:rPr>
              <a:t>NAM</a:t>
            </a:r>
            <a:endParaRPr sz="1600" dirty="0">
              <a:ea typeface="HY헤드라인M" pitchFamily="18" charset="-127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299982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47237"/>
              </p:ext>
            </p:extLst>
          </p:nvPr>
        </p:nvGraphicFramePr>
        <p:xfrm>
          <a:off x="254000" y="1749425"/>
          <a:ext cx="8636001" cy="4684713"/>
        </p:xfrm>
        <a:graphic>
          <a:graphicData uri="http://schemas.openxmlformats.org/drawingml/2006/table">
            <a:tbl>
              <a:tblPr/>
              <a:tblGrid>
                <a:gridCol w="287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68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24">
                <a:tc>
                  <a:txBody>
                    <a:bodyPr/>
                    <a:lstStyle/>
                    <a:p>
                      <a:pPr marL="101600" algn="ctr">
                        <a:defRPr/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I</a:t>
                      </a:r>
                      <a:r>
                        <a:rPr lang="en-US" altLang="ko-KR" sz="1100" spc="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lang="en-US" altLang="ko-KR" sz="1100" spc="-2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9</a:t>
                      </a:r>
                      <a:r>
                        <a:rPr lang="en-US" altLang="ko-KR" sz="11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</a:t>
                      </a:r>
                      <a:r>
                        <a:rPr lang="en-US" altLang="ko-KR" sz="11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1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: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2</a:t>
                      </a:r>
                      <a:r>
                        <a:rPr lang="en-US" altLang="ko-KR" sz="11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0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15</a:t>
                      </a:r>
                      <a:endParaRPr lang="en-US" altLang="ko-KR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Tw Cen MT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defRPr/>
                      </a:pP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(Q</a:t>
                      </a:r>
                      <a:r>
                        <a:rPr lang="en-US" altLang="ko-KR" sz="11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u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ality</a:t>
                      </a:r>
                      <a:r>
                        <a:rPr lang="en-US" altLang="ko-KR" sz="1100" spc="-3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</a:t>
                      </a:r>
                      <a:r>
                        <a:rPr lang="en-US" altLang="ko-KR" sz="1100" spc="7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g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</a:t>
                      </a:r>
                      <a:r>
                        <a:rPr lang="en-US" altLang="ko-KR" sz="11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ent</a:t>
                      </a:r>
                      <a:r>
                        <a:rPr lang="en-US" altLang="ko-KR" sz="11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spc="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ys</a:t>
                      </a:r>
                      <a:r>
                        <a:rPr lang="en-US" altLang="ko-KR" sz="1100" spc="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t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em</a:t>
                      </a:r>
                      <a:r>
                        <a:rPr lang="en-US" altLang="ko-KR" sz="1100" spc="-5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ISO 14001:2015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nv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ir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o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</a:t>
                      </a:r>
                      <a:r>
                        <a:rPr lang="en-US" altLang="ko-KR" sz="1100" spc="-2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ental 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Ma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</a:t>
                      </a:r>
                      <a:r>
                        <a:rPr lang="en-US" altLang="ko-KR" sz="1100" spc="7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ge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ent</a:t>
                      </a:r>
                      <a:r>
                        <a:rPr lang="en-US" altLang="ko-KR" sz="11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System)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ISO 45001:2018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[Occupational Health &amp; Safety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Ma</a:t>
                      </a:r>
                      <a:r>
                        <a:rPr lang="en-US" altLang="ko-KR" sz="1100" spc="-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n</a:t>
                      </a:r>
                      <a:r>
                        <a:rPr lang="en-US" altLang="ko-KR" sz="1100" spc="7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a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ge</a:t>
                      </a:r>
                      <a:r>
                        <a:rPr lang="en-US" altLang="ko-KR" sz="1100" spc="-1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m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ent</a:t>
                      </a:r>
                      <a:r>
                        <a:rPr lang="en-US" altLang="ko-KR" sz="1100" spc="-15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 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Tw Cen MT"/>
                        </a:rPr>
                        <a:t>System)</a:t>
                      </a: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 bwMode="auto">
          <a:xfrm>
            <a:off x="223838" y="1320800"/>
            <a:ext cx="8688387" cy="510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eaLnBrk="0" latinLnBrk="0" hangingPunct="0">
              <a:lnSpc>
                <a:spcPct val="150000"/>
              </a:lnSpc>
              <a:defRPr/>
            </a:pPr>
            <a:endParaRPr lang="ko-KR" altLang="en-US" sz="1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5380" name="그룹 29"/>
          <p:cNvGrpSpPr>
            <a:grpSpLocks/>
          </p:cNvGrpSpPr>
          <p:nvPr/>
        </p:nvGrpSpPr>
        <p:grpSpPr bwMode="auto">
          <a:xfrm>
            <a:off x="200025" y="885825"/>
            <a:ext cx="4924425" cy="328613"/>
            <a:chOff x="199497" y="885193"/>
            <a:chExt cx="4925162" cy="328927"/>
          </a:xfrm>
        </p:grpSpPr>
        <p:grpSp>
          <p:nvGrpSpPr>
            <p:cNvPr id="15391" name="그룹 19"/>
            <p:cNvGrpSpPr>
              <a:grpSpLocks/>
            </p:cNvGrpSpPr>
            <p:nvPr/>
          </p:nvGrpSpPr>
          <p:grpSpPr bwMode="auto">
            <a:xfrm>
              <a:off x="258771" y="933523"/>
              <a:ext cx="252254" cy="253842"/>
              <a:chOff x="258771" y="933523"/>
              <a:chExt cx="252254" cy="25384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258244" y="9328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386850" y="932863"/>
                <a:ext cx="123844" cy="1239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258244" y="1063163"/>
                <a:ext cx="123844" cy="1223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386850" y="1063163"/>
                <a:ext cx="123844" cy="123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 b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 bwMode="auto">
            <a:xfrm>
              <a:off x="199497" y="885193"/>
              <a:ext cx="4925162" cy="328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    3.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CERTIFICATE</a:t>
              </a:r>
              <a:r>
                <a:rPr lang="en-US" altLang="ko-KR" sz="18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 </a:t>
              </a:r>
              <a:r>
                <a:rPr lang="en-US" altLang="ko-KR" sz="1800" b="1" spc="-5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  <a:cs typeface="Tw Cen MT"/>
                </a:rPr>
                <a:t>STATUS </a:t>
              </a:r>
              <a:endPara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5" name="object 15"/>
          <p:cNvSpPr txBox="1"/>
          <p:nvPr/>
        </p:nvSpPr>
        <p:spPr>
          <a:xfrm>
            <a:off x="485775" y="1296988"/>
            <a:ext cx="3711575" cy="404812"/>
          </a:xfrm>
          <a:prstGeom prst="rect">
            <a:avLst/>
          </a:prstGeom>
        </p:spPr>
        <p:txBody>
          <a:bodyPr lIns="0" tIns="0" rIns="0" bIns="0"/>
          <a:lstStyle/>
          <a:p>
            <a:pPr marL="245745" indent="-233679" eaLnBrk="0" latinLnBrk="0" hangingPunct="0">
              <a:buClr>
                <a:srgbClr val="1F487C"/>
              </a:buClr>
              <a:buSzPct val="66666"/>
              <a:buFont typeface=""/>
              <a:buChar char="■"/>
              <a:tabLst>
                <a:tab pos="245745" algn="l"/>
              </a:tabLst>
              <a:defRPr/>
            </a:pPr>
            <a:r>
              <a:rPr lang="en-US" sz="1600" dirty="0">
                <a:solidFill>
                  <a:srgbClr val="1F487C"/>
                </a:solidFill>
                <a:ea typeface="HY헤드라인M" pitchFamily="18" charset="-127"/>
                <a:cs typeface="Calibri"/>
              </a:rPr>
              <a:t>ISO</a:t>
            </a:r>
            <a:endParaRPr sz="1600" dirty="0">
              <a:ea typeface="HY헤드라인M" pitchFamily="18" charset="-127"/>
              <a:cs typeface="Calibri"/>
            </a:endParaRPr>
          </a:p>
        </p:txBody>
      </p:sp>
      <p:grpSp>
        <p:nvGrpSpPr>
          <p:cNvPr id="15385" name="그룹 20"/>
          <p:cNvGrpSpPr>
            <a:grpSpLocks/>
          </p:cNvGrpSpPr>
          <p:nvPr/>
        </p:nvGrpSpPr>
        <p:grpSpPr bwMode="auto">
          <a:xfrm>
            <a:off x="220663" y="147638"/>
            <a:ext cx="8631237" cy="542925"/>
            <a:chOff x="220663" y="147638"/>
            <a:chExt cx="8631237" cy="542925"/>
          </a:xfrm>
        </p:grpSpPr>
        <p:grpSp>
          <p:nvGrpSpPr>
            <p:cNvPr id="15386" name="그룹 19"/>
            <p:cNvGrpSpPr>
              <a:grpSpLocks/>
            </p:cNvGrpSpPr>
            <p:nvPr/>
          </p:nvGrpSpPr>
          <p:grpSpPr bwMode="auto">
            <a:xfrm>
              <a:off x="220663" y="150283"/>
              <a:ext cx="8631237" cy="540280"/>
              <a:chOff x="220663" y="150283"/>
              <a:chExt cx="8631237" cy="540280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220663" y="150813"/>
                <a:ext cx="8631237" cy="539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876925" y="150813"/>
                <a:ext cx="2970213" cy="5397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0" latinLnBrk="0" hangingPunct="0">
                  <a:defRPr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rPr>
                  <a:t>SURJIN TECH CO.,LTD</a:t>
                </a:r>
                <a:endParaRPr lang="ko-KR" altLang="en-US" sz="1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5390" name="그림 4" descr="서진 로고.pdf_pag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8" y="187852"/>
                <a:ext cx="1039812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직사각형 22"/>
            <p:cNvSpPr/>
            <p:nvPr/>
          </p:nvSpPr>
          <p:spPr>
            <a:xfrm>
              <a:off x="227013" y="147638"/>
              <a:ext cx="4883150" cy="539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latinLnBrk="0" hangingPunct="0">
                <a:defRPr/>
              </a:pPr>
              <a:r>
                <a:rPr lang="en-US" altLang="ko-KR" sz="2400" b="1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COMPANY PROFILE</a:t>
              </a:r>
              <a:endParaRPr lang="ko-KR" altLang="en-US" sz="24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633FE1D-2908-471C-A861-369B08E2E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4" y="2006561"/>
            <a:ext cx="2679587" cy="361623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BC04747-D6A1-4687-BEF2-C77B7889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226" y="2086760"/>
            <a:ext cx="2708858" cy="35766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FCEA783-A38B-4F9F-8E09-1576433F3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973" y="2006561"/>
            <a:ext cx="2708858" cy="3618261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. 한빛건설 파워포인트 테마">
  <a:themeElements>
    <a:clrScheme name="1_현대 엠코 파워포인트 테마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B727"/>
      </a:accent1>
      <a:accent2>
        <a:srgbClr val="4678BA"/>
      </a:accent2>
      <a:accent3>
        <a:srgbClr val="FFFFFF"/>
      </a:accent3>
      <a:accent4>
        <a:srgbClr val="000000"/>
      </a:accent4>
      <a:accent5>
        <a:srgbClr val="FFD8AC"/>
      </a:accent5>
      <a:accent6>
        <a:srgbClr val="3F6CA8"/>
      </a:accent6>
      <a:hlink>
        <a:srgbClr val="93CE4C"/>
      </a:hlink>
      <a:folHlink>
        <a:srgbClr val="FF9999"/>
      </a:folHlink>
    </a:clrScheme>
    <a:fontScheme name="1_현대 엠코 파워포인트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HY헤드라인M" pitchFamily="18" charset="-127"/>
            <a:ea typeface="HY헤드라인M" pitchFamily="18" charset="-127"/>
          </a:defRPr>
        </a:defPPr>
      </a:lstStyle>
    </a:txDef>
  </a:objectDefaults>
  <a:extraClrSchemeLst>
    <a:extraClrScheme>
      <a:clrScheme name="1_현대 엠코 파워포인트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CEB1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3E3D5"/>
        </a:accent5>
        <a:accent6>
          <a:srgbClr val="2D5CB9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B727"/>
        </a:accent1>
        <a:accent2>
          <a:srgbClr val="4678BA"/>
        </a:accent2>
        <a:accent3>
          <a:srgbClr val="FFFFFF"/>
        </a:accent3>
        <a:accent4>
          <a:srgbClr val="000000"/>
        </a:accent4>
        <a:accent5>
          <a:srgbClr val="FFD8AC"/>
        </a:accent5>
        <a:accent6>
          <a:srgbClr val="3F6CA8"/>
        </a:accent6>
        <a:hlink>
          <a:srgbClr val="93CE4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DDD7"/>
        </a:accent1>
        <a:accent2>
          <a:srgbClr val="4454CE"/>
        </a:accent2>
        <a:accent3>
          <a:srgbClr val="FFFFFF"/>
        </a:accent3>
        <a:accent4>
          <a:srgbClr val="000000"/>
        </a:accent4>
        <a:accent5>
          <a:srgbClr val="B7EBE8"/>
        </a:accent5>
        <a:accent6>
          <a:srgbClr val="3D4BBA"/>
        </a:accent6>
        <a:hlink>
          <a:srgbClr val="9999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DD77"/>
        </a:accent1>
        <a:accent2>
          <a:srgbClr val="BE3EA0"/>
        </a:accent2>
        <a:accent3>
          <a:srgbClr val="FFFFFF"/>
        </a:accent3>
        <a:accent4>
          <a:srgbClr val="000000"/>
        </a:accent4>
        <a:accent5>
          <a:srgbClr val="F3EBBD"/>
        </a:accent5>
        <a:accent6>
          <a:srgbClr val="AC3791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. 한빛건설 파워포인트 테마">
  <a:themeElements>
    <a:clrScheme name="1_현대 엠코 파워포인트 테마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B727"/>
      </a:accent1>
      <a:accent2>
        <a:srgbClr val="4678BA"/>
      </a:accent2>
      <a:accent3>
        <a:srgbClr val="FFFFFF"/>
      </a:accent3>
      <a:accent4>
        <a:srgbClr val="000000"/>
      </a:accent4>
      <a:accent5>
        <a:srgbClr val="FFD8AC"/>
      </a:accent5>
      <a:accent6>
        <a:srgbClr val="3F6CA8"/>
      </a:accent6>
      <a:hlink>
        <a:srgbClr val="93CE4C"/>
      </a:hlink>
      <a:folHlink>
        <a:srgbClr val="FF9999"/>
      </a:folHlink>
    </a:clrScheme>
    <a:fontScheme name="1_현대 엠코 파워포인트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HY헤드라인M" pitchFamily="18" charset="-127"/>
            <a:ea typeface="HY헤드라인M" pitchFamily="18" charset="-127"/>
          </a:defRPr>
        </a:defPPr>
      </a:lstStyle>
    </a:txDef>
  </a:objectDefaults>
  <a:extraClrSchemeLst>
    <a:extraClrScheme>
      <a:clrScheme name="1_현대 엠코 파워포인트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CEB1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3E3D5"/>
        </a:accent5>
        <a:accent6>
          <a:srgbClr val="2D5CB9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B727"/>
        </a:accent1>
        <a:accent2>
          <a:srgbClr val="4678BA"/>
        </a:accent2>
        <a:accent3>
          <a:srgbClr val="FFFFFF"/>
        </a:accent3>
        <a:accent4>
          <a:srgbClr val="000000"/>
        </a:accent4>
        <a:accent5>
          <a:srgbClr val="FFD8AC"/>
        </a:accent5>
        <a:accent6>
          <a:srgbClr val="3F6CA8"/>
        </a:accent6>
        <a:hlink>
          <a:srgbClr val="93CE4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DDD7"/>
        </a:accent1>
        <a:accent2>
          <a:srgbClr val="4454CE"/>
        </a:accent2>
        <a:accent3>
          <a:srgbClr val="FFFFFF"/>
        </a:accent3>
        <a:accent4>
          <a:srgbClr val="000000"/>
        </a:accent4>
        <a:accent5>
          <a:srgbClr val="B7EBE8"/>
        </a:accent5>
        <a:accent6>
          <a:srgbClr val="3D4BBA"/>
        </a:accent6>
        <a:hlink>
          <a:srgbClr val="9999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DD77"/>
        </a:accent1>
        <a:accent2>
          <a:srgbClr val="BE3EA0"/>
        </a:accent2>
        <a:accent3>
          <a:srgbClr val="FFFFFF"/>
        </a:accent3>
        <a:accent4>
          <a:srgbClr val="000000"/>
        </a:accent4>
        <a:accent5>
          <a:srgbClr val="F3EBBD"/>
        </a:accent5>
        <a:accent6>
          <a:srgbClr val="AC3791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. 한빛건설 파워포인트 테마">
  <a:themeElements>
    <a:clrScheme name="1_현대 엠코 파워포인트 테마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B727"/>
      </a:accent1>
      <a:accent2>
        <a:srgbClr val="4678BA"/>
      </a:accent2>
      <a:accent3>
        <a:srgbClr val="FFFFFF"/>
      </a:accent3>
      <a:accent4>
        <a:srgbClr val="000000"/>
      </a:accent4>
      <a:accent5>
        <a:srgbClr val="FFD8AC"/>
      </a:accent5>
      <a:accent6>
        <a:srgbClr val="3F6CA8"/>
      </a:accent6>
      <a:hlink>
        <a:srgbClr val="93CE4C"/>
      </a:hlink>
      <a:folHlink>
        <a:srgbClr val="FF9999"/>
      </a:folHlink>
    </a:clrScheme>
    <a:fontScheme name="1_현대 엠코 파워포인트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HY헤드라인M" pitchFamily="18" charset="-127"/>
            <a:ea typeface="HY헤드라인M" pitchFamily="18" charset="-127"/>
          </a:defRPr>
        </a:defPPr>
      </a:lstStyle>
    </a:txDef>
  </a:objectDefaults>
  <a:extraClrSchemeLst>
    <a:extraClrScheme>
      <a:clrScheme name="1_현대 엠코 파워포인트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CEB1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3E3D5"/>
        </a:accent5>
        <a:accent6>
          <a:srgbClr val="2D5CB9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B727"/>
        </a:accent1>
        <a:accent2>
          <a:srgbClr val="4678BA"/>
        </a:accent2>
        <a:accent3>
          <a:srgbClr val="FFFFFF"/>
        </a:accent3>
        <a:accent4>
          <a:srgbClr val="000000"/>
        </a:accent4>
        <a:accent5>
          <a:srgbClr val="FFD8AC"/>
        </a:accent5>
        <a:accent6>
          <a:srgbClr val="3F6CA8"/>
        </a:accent6>
        <a:hlink>
          <a:srgbClr val="93CE4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DDD7"/>
        </a:accent1>
        <a:accent2>
          <a:srgbClr val="4454CE"/>
        </a:accent2>
        <a:accent3>
          <a:srgbClr val="FFFFFF"/>
        </a:accent3>
        <a:accent4>
          <a:srgbClr val="000000"/>
        </a:accent4>
        <a:accent5>
          <a:srgbClr val="B7EBE8"/>
        </a:accent5>
        <a:accent6>
          <a:srgbClr val="3D4BBA"/>
        </a:accent6>
        <a:hlink>
          <a:srgbClr val="9999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DD77"/>
        </a:accent1>
        <a:accent2>
          <a:srgbClr val="BE3EA0"/>
        </a:accent2>
        <a:accent3>
          <a:srgbClr val="FFFFFF"/>
        </a:accent3>
        <a:accent4>
          <a:srgbClr val="000000"/>
        </a:accent4>
        <a:accent5>
          <a:srgbClr val="F3EBBD"/>
        </a:accent5>
        <a:accent6>
          <a:srgbClr val="AC3791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1. 한빛건설 파워포인트 테마">
  <a:themeElements>
    <a:clrScheme name="1_현대 엠코 파워포인트 테마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B727"/>
      </a:accent1>
      <a:accent2>
        <a:srgbClr val="4678BA"/>
      </a:accent2>
      <a:accent3>
        <a:srgbClr val="FFFFFF"/>
      </a:accent3>
      <a:accent4>
        <a:srgbClr val="000000"/>
      </a:accent4>
      <a:accent5>
        <a:srgbClr val="FFD8AC"/>
      </a:accent5>
      <a:accent6>
        <a:srgbClr val="3F6CA8"/>
      </a:accent6>
      <a:hlink>
        <a:srgbClr val="93CE4C"/>
      </a:hlink>
      <a:folHlink>
        <a:srgbClr val="FF9999"/>
      </a:folHlink>
    </a:clrScheme>
    <a:fontScheme name="1_현대 엠코 파워포인트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HY헤드라인M" pitchFamily="18" charset="-127"/>
            <a:ea typeface="HY헤드라인M" pitchFamily="18" charset="-127"/>
          </a:defRPr>
        </a:defPPr>
      </a:lstStyle>
    </a:txDef>
  </a:objectDefaults>
  <a:extraClrSchemeLst>
    <a:extraClrScheme>
      <a:clrScheme name="1_현대 엠코 파워포인트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CEB1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3E3D5"/>
        </a:accent5>
        <a:accent6>
          <a:srgbClr val="2D5CB9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B727"/>
        </a:accent1>
        <a:accent2>
          <a:srgbClr val="4678BA"/>
        </a:accent2>
        <a:accent3>
          <a:srgbClr val="FFFFFF"/>
        </a:accent3>
        <a:accent4>
          <a:srgbClr val="000000"/>
        </a:accent4>
        <a:accent5>
          <a:srgbClr val="FFD8AC"/>
        </a:accent5>
        <a:accent6>
          <a:srgbClr val="3F6CA8"/>
        </a:accent6>
        <a:hlink>
          <a:srgbClr val="93CE4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DDD7"/>
        </a:accent1>
        <a:accent2>
          <a:srgbClr val="4454CE"/>
        </a:accent2>
        <a:accent3>
          <a:srgbClr val="FFFFFF"/>
        </a:accent3>
        <a:accent4>
          <a:srgbClr val="000000"/>
        </a:accent4>
        <a:accent5>
          <a:srgbClr val="B7EBE8"/>
        </a:accent5>
        <a:accent6>
          <a:srgbClr val="3D4BBA"/>
        </a:accent6>
        <a:hlink>
          <a:srgbClr val="9999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현대 엠코 파워포인트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DD77"/>
        </a:accent1>
        <a:accent2>
          <a:srgbClr val="BE3EA0"/>
        </a:accent2>
        <a:accent3>
          <a:srgbClr val="FFFFFF"/>
        </a:accent3>
        <a:accent4>
          <a:srgbClr val="000000"/>
        </a:accent4>
        <a:accent5>
          <a:srgbClr val="F3EBBD"/>
        </a:accent5>
        <a:accent6>
          <a:srgbClr val="AC3791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108882</TotalTime>
  <Words>4945</Words>
  <Application>Microsoft Office PowerPoint</Application>
  <PresentationFormat>화면 슬라이드 쇼(4:3)</PresentationFormat>
  <Paragraphs>1501</Paragraphs>
  <Slides>45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45</vt:i4>
      </vt:variant>
    </vt:vector>
  </HeadingPairs>
  <TitlesOfParts>
    <vt:vector size="56" baseType="lpstr">
      <vt:lpstr>HY헤드라인M</vt:lpstr>
      <vt:lpstr>굴림</vt:lpstr>
      <vt:lpstr>Arial</vt:lpstr>
      <vt:lpstr>Arial Black</vt:lpstr>
      <vt:lpstr>Arial Rounded MT Bold</vt:lpstr>
      <vt:lpstr>Tw Cen MT</vt:lpstr>
      <vt:lpstr>Wingdings</vt:lpstr>
      <vt:lpstr>1. 한빛건설 파워포인트 테마</vt:lpstr>
      <vt:lpstr>1_1. 한빛건설 파워포인트 테마</vt:lpstr>
      <vt:lpstr>2_1. 한빛건설 파워포인트 테마</vt:lpstr>
      <vt:lpstr>3_1. 한빛건설 파워포인트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현대엠코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박규하</dc:creator>
  <cp:lastModifiedBy>user</cp:lastModifiedBy>
  <cp:revision>1800</cp:revision>
  <cp:lastPrinted>2023-01-09T06:28:15Z</cp:lastPrinted>
  <dcterms:created xsi:type="dcterms:W3CDTF">2011-04-27T09:33:40Z</dcterms:created>
  <dcterms:modified xsi:type="dcterms:W3CDTF">2024-05-28T05:18:01Z</dcterms:modified>
</cp:coreProperties>
</file>